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8" r:id="rId4"/>
    <p:sldId id="258" r:id="rId5"/>
    <p:sldId id="269" r:id="rId6"/>
    <p:sldId id="260" r:id="rId7"/>
    <p:sldId id="261" r:id="rId8"/>
    <p:sldId id="262" r:id="rId9"/>
    <p:sldId id="263" r:id="rId10"/>
    <p:sldId id="270" r:id="rId11"/>
    <p:sldId id="271" r:id="rId12"/>
    <p:sldId id="272" r:id="rId13"/>
    <p:sldId id="273" r:id="rId14"/>
    <p:sldId id="274" r:id="rId15"/>
    <p:sldId id="275" r:id="rId16"/>
    <p:sldId id="276" r:id="rId17"/>
    <p:sldId id="264" r:id="rId18"/>
    <p:sldId id="265" r:id="rId19"/>
    <p:sldId id="267" r:id="rId20"/>
    <p:sldId id="266" r:id="rId21"/>
    <p:sldId id="277" r:id="rId2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59723057-202B-4995-B747-E844B9900D3E}">
          <p14:sldIdLst>
            <p14:sldId id="256"/>
            <p14:sldId id="257"/>
            <p14:sldId id="268"/>
            <p14:sldId id="258"/>
            <p14:sldId id="269"/>
            <p14:sldId id="260"/>
            <p14:sldId id="261"/>
            <p14:sldId id="262"/>
            <p14:sldId id="263"/>
            <p14:sldId id="270"/>
            <p14:sldId id="271"/>
            <p14:sldId id="272"/>
            <p14:sldId id="273"/>
            <p14:sldId id="274"/>
            <p14:sldId id="275"/>
            <p14:sldId id="276"/>
          </p14:sldIdLst>
        </p14:section>
        <p14:section name="未命名的章節" id="{8480E919-8059-47C5-90B5-218B0C06B041}">
          <p14:sldIdLst>
            <p14:sldId id="264"/>
            <p14:sldId id="265"/>
            <p14:sldId id="267"/>
            <p14:sldId id="266"/>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86"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8B2452-605B-4D61-AED8-4A67638940BD}"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zh-TW" altLang="en-US"/>
        </a:p>
      </dgm:t>
    </dgm:pt>
    <dgm:pt modelId="{6809DD28-E618-434B-AC18-83E89F72F485}">
      <dgm:prSet phldrT="[文字]" custT="1"/>
      <dgm:spPr/>
      <dgm:t>
        <a:bodyPr/>
        <a:lstStyle/>
        <a:p>
          <a:r>
            <a:rPr lang="zh-TW" altLang="en-US" sz="2000" b="1" dirty="0" smtClean="0">
              <a:solidFill>
                <a:schemeClr val="bg2"/>
              </a:solidFill>
              <a:latin typeface="標楷體" panose="03000509000000000000" pitchFamily="65" charset="-120"/>
              <a:ea typeface="標楷體" panose="03000509000000000000" pitchFamily="65" charset="-120"/>
            </a:rPr>
            <a:t>蒐集觀光旅遊相關網站及文獻</a:t>
          </a:r>
          <a:endParaRPr lang="zh-TW" altLang="en-US" sz="2000" b="1" dirty="0">
            <a:solidFill>
              <a:schemeClr val="bg2"/>
            </a:solidFill>
            <a:latin typeface="標楷體" panose="03000509000000000000" pitchFamily="65" charset="-120"/>
            <a:ea typeface="標楷體" panose="03000509000000000000" pitchFamily="65" charset="-120"/>
          </a:endParaRPr>
        </a:p>
      </dgm:t>
    </dgm:pt>
    <dgm:pt modelId="{04182159-2F19-45E1-AF57-1BF2CA1FFB7B}" type="parTrans" cxnId="{76ACC06C-854F-4E5B-AF80-00FACCBA083F}">
      <dgm:prSet/>
      <dgm:spPr/>
      <dgm:t>
        <a:bodyPr/>
        <a:lstStyle/>
        <a:p>
          <a:endParaRPr lang="zh-TW" altLang="en-US"/>
        </a:p>
      </dgm:t>
    </dgm:pt>
    <dgm:pt modelId="{4B74B1A6-136E-412A-AF03-021F21998BE0}" type="sibTrans" cxnId="{76ACC06C-854F-4E5B-AF80-00FACCBA083F}">
      <dgm:prSet/>
      <dgm:spPr/>
      <dgm:t>
        <a:bodyPr/>
        <a:lstStyle/>
        <a:p>
          <a:endParaRPr lang="zh-TW" altLang="en-US"/>
        </a:p>
      </dgm:t>
    </dgm:pt>
    <dgm:pt modelId="{2CE1EFD1-8BEB-4197-B332-D44CB2DD000C}">
      <dgm:prSet phldrT="[文字]" custT="1"/>
      <dgm:spPr/>
      <dgm:t>
        <a:bodyPr/>
        <a:lstStyle/>
        <a:p>
          <a:r>
            <a:rPr lang="zh-TW" altLang="en-US" sz="2000" b="1" dirty="0" smtClean="0">
              <a:solidFill>
                <a:schemeClr val="bg2"/>
              </a:solidFill>
              <a:latin typeface="標楷體" panose="03000509000000000000" pitchFamily="65" charset="-120"/>
              <a:ea typeface="標楷體" panose="03000509000000000000" pitchFamily="65" charset="-120"/>
            </a:rPr>
            <a:t>製作問卷</a:t>
          </a:r>
          <a:endParaRPr lang="zh-TW" altLang="en-US" sz="2000" b="1" dirty="0">
            <a:solidFill>
              <a:schemeClr val="bg2"/>
            </a:solidFill>
            <a:latin typeface="標楷體" panose="03000509000000000000" pitchFamily="65" charset="-120"/>
            <a:ea typeface="標楷體" panose="03000509000000000000" pitchFamily="65" charset="-120"/>
          </a:endParaRPr>
        </a:p>
      </dgm:t>
    </dgm:pt>
    <dgm:pt modelId="{F0D84E05-5995-496C-B8A5-D720B2F3C3A6}" type="parTrans" cxnId="{7703A9DD-B5F0-4720-A345-65E899317EED}">
      <dgm:prSet/>
      <dgm:spPr/>
      <dgm:t>
        <a:bodyPr/>
        <a:lstStyle/>
        <a:p>
          <a:endParaRPr lang="zh-TW" altLang="en-US"/>
        </a:p>
      </dgm:t>
    </dgm:pt>
    <dgm:pt modelId="{A9B1E834-C462-4CE9-82D9-0F2883BBF357}" type="sibTrans" cxnId="{7703A9DD-B5F0-4720-A345-65E899317EED}">
      <dgm:prSet/>
      <dgm:spPr/>
      <dgm:t>
        <a:bodyPr/>
        <a:lstStyle/>
        <a:p>
          <a:endParaRPr lang="zh-TW" altLang="en-US"/>
        </a:p>
      </dgm:t>
    </dgm:pt>
    <dgm:pt modelId="{1E4519EE-9147-4F80-A9DF-3CFE2B24FB80}">
      <dgm:prSet phldrT="[文字]" custT="1"/>
      <dgm:spPr/>
      <dgm:t>
        <a:bodyPr/>
        <a:lstStyle/>
        <a:p>
          <a:r>
            <a:rPr lang="zh-TW" altLang="en-US" sz="2000" b="1" dirty="0" smtClean="0">
              <a:solidFill>
                <a:schemeClr val="bg2"/>
              </a:solidFill>
              <a:latin typeface="標楷體" panose="03000509000000000000" pitchFamily="65" charset="-120"/>
              <a:ea typeface="標楷體" panose="03000509000000000000" pitchFamily="65" charset="-120"/>
            </a:rPr>
            <a:t>預試及修訂問卷</a:t>
          </a:r>
          <a:endParaRPr lang="zh-TW" altLang="en-US" sz="2000" b="1" dirty="0">
            <a:solidFill>
              <a:schemeClr val="bg2"/>
            </a:solidFill>
            <a:latin typeface="標楷體" panose="03000509000000000000" pitchFamily="65" charset="-120"/>
            <a:ea typeface="標楷體" panose="03000509000000000000" pitchFamily="65" charset="-120"/>
          </a:endParaRPr>
        </a:p>
      </dgm:t>
    </dgm:pt>
    <dgm:pt modelId="{A291404E-5DE7-4D47-A564-CB54B1A4848C}" type="parTrans" cxnId="{FA6F67FE-9A3F-4BBA-B1D5-B632A33B605A}">
      <dgm:prSet/>
      <dgm:spPr/>
      <dgm:t>
        <a:bodyPr/>
        <a:lstStyle/>
        <a:p>
          <a:endParaRPr lang="zh-TW" altLang="en-US"/>
        </a:p>
      </dgm:t>
    </dgm:pt>
    <dgm:pt modelId="{06A78C83-E596-44BD-B75E-7DCBB82BD80C}" type="sibTrans" cxnId="{FA6F67FE-9A3F-4BBA-B1D5-B632A33B605A}">
      <dgm:prSet/>
      <dgm:spPr/>
      <dgm:t>
        <a:bodyPr/>
        <a:lstStyle/>
        <a:p>
          <a:endParaRPr lang="zh-TW" altLang="en-US"/>
        </a:p>
      </dgm:t>
    </dgm:pt>
    <dgm:pt modelId="{1BD56EE1-DA93-4302-97BB-C57290423B7C}">
      <dgm:prSet phldrT="[文字]" custT="1"/>
      <dgm:spPr/>
      <dgm:t>
        <a:bodyPr/>
        <a:lstStyle/>
        <a:p>
          <a:r>
            <a:rPr lang="zh-TW" altLang="en-US" sz="2000" b="1" dirty="0" smtClean="0">
              <a:solidFill>
                <a:schemeClr val="bg2"/>
              </a:solidFill>
              <a:latin typeface="標楷體" panose="03000509000000000000" pitchFamily="65" charset="-120"/>
              <a:ea typeface="標楷體" panose="03000509000000000000" pitchFamily="65" charset="-120"/>
            </a:rPr>
            <a:t>正式施測</a:t>
          </a:r>
          <a:endParaRPr lang="zh-TW" altLang="en-US" sz="2000" b="1" dirty="0">
            <a:solidFill>
              <a:schemeClr val="bg2"/>
            </a:solidFill>
            <a:latin typeface="標楷體" panose="03000509000000000000" pitchFamily="65" charset="-120"/>
            <a:ea typeface="標楷體" panose="03000509000000000000" pitchFamily="65" charset="-120"/>
          </a:endParaRPr>
        </a:p>
      </dgm:t>
    </dgm:pt>
    <dgm:pt modelId="{4585584A-0925-4BF9-9D0A-BCCCB15FF16A}" type="parTrans" cxnId="{1E379791-AA7A-4B44-A340-A473B214C3FE}">
      <dgm:prSet/>
      <dgm:spPr/>
      <dgm:t>
        <a:bodyPr/>
        <a:lstStyle/>
        <a:p>
          <a:endParaRPr lang="zh-TW" altLang="en-US"/>
        </a:p>
      </dgm:t>
    </dgm:pt>
    <dgm:pt modelId="{A2789FEB-A9D8-4144-B2DE-F10B6F022CA6}" type="sibTrans" cxnId="{1E379791-AA7A-4B44-A340-A473B214C3FE}">
      <dgm:prSet/>
      <dgm:spPr/>
      <dgm:t>
        <a:bodyPr/>
        <a:lstStyle/>
        <a:p>
          <a:endParaRPr lang="zh-TW" altLang="en-US"/>
        </a:p>
      </dgm:t>
    </dgm:pt>
    <dgm:pt modelId="{BCCB273D-5594-426F-913E-BE4DAC7DB0AC}">
      <dgm:prSet phldrT="[文字]" custT="1"/>
      <dgm:spPr/>
      <dgm:t>
        <a:bodyPr/>
        <a:lstStyle/>
        <a:p>
          <a:r>
            <a:rPr lang="zh-TW" altLang="en-US" sz="2000" b="1" dirty="0" smtClean="0">
              <a:solidFill>
                <a:schemeClr val="bg2"/>
              </a:solidFill>
              <a:latin typeface="標楷體" panose="03000509000000000000" pitchFamily="65" charset="-120"/>
              <a:ea typeface="標楷體" panose="03000509000000000000" pitchFamily="65" charset="-120"/>
            </a:rPr>
            <a:t>問卷結果分析</a:t>
          </a:r>
          <a:endParaRPr lang="zh-TW" altLang="en-US" sz="2000" b="1" dirty="0">
            <a:solidFill>
              <a:schemeClr val="bg2"/>
            </a:solidFill>
            <a:latin typeface="標楷體" panose="03000509000000000000" pitchFamily="65" charset="-120"/>
            <a:ea typeface="標楷體" panose="03000509000000000000" pitchFamily="65" charset="-120"/>
          </a:endParaRPr>
        </a:p>
      </dgm:t>
    </dgm:pt>
    <dgm:pt modelId="{C88DCC93-0B65-4CF3-B07C-CA399B7432DE}" type="parTrans" cxnId="{D1701DFB-59B5-487B-8416-02BD6618CD89}">
      <dgm:prSet/>
      <dgm:spPr/>
      <dgm:t>
        <a:bodyPr/>
        <a:lstStyle/>
        <a:p>
          <a:endParaRPr lang="zh-TW" altLang="en-US"/>
        </a:p>
      </dgm:t>
    </dgm:pt>
    <dgm:pt modelId="{1BAD54AC-1898-4504-A5DC-7CB163C58C8F}" type="sibTrans" cxnId="{D1701DFB-59B5-487B-8416-02BD6618CD89}">
      <dgm:prSet/>
      <dgm:spPr/>
      <dgm:t>
        <a:bodyPr/>
        <a:lstStyle/>
        <a:p>
          <a:endParaRPr lang="zh-TW" altLang="en-US"/>
        </a:p>
      </dgm:t>
    </dgm:pt>
    <dgm:pt modelId="{202C4100-CFDB-4EBD-AB5A-971745FCC20B}">
      <dgm:prSet phldrT="[文字]" custT="1"/>
      <dgm:spPr/>
      <dgm:t>
        <a:bodyPr/>
        <a:lstStyle/>
        <a:p>
          <a:r>
            <a:rPr lang="zh-TW" altLang="en-US" sz="2000" b="1" dirty="0" smtClean="0">
              <a:solidFill>
                <a:schemeClr val="bg2"/>
              </a:solidFill>
              <a:latin typeface="標楷體" panose="03000509000000000000" pitchFamily="65" charset="-120"/>
              <a:ea typeface="標楷體" panose="03000509000000000000" pitchFamily="65" charset="-120"/>
            </a:rPr>
            <a:t>結果與討論</a:t>
          </a:r>
          <a:endParaRPr lang="zh-TW" altLang="en-US" sz="2000" b="1" dirty="0">
            <a:solidFill>
              <a:schemeClr val="bg2"/>
            </a:solidFill>
            <a:latin typeface="標楷體" panose="03000509000000000000" pitchFamily="65" charset="-120"/>
            <a:ea typeface="標楷體" panose="03000509000000000000" pitchFamily="65" charset="-120"/>
          </a:endParaRPr>
        </a:p>
      </dgm:t>
    </dgm:pt>
    <dgm:pt modelId="{E423B735-F635-4AC1-A11A-C1EEE2C3A009}" type="parTrans" cxnId="{584D1D80-DC5D-4EBF-AE19-75808614A539}">
      <dgm:prSet/>
      <dgm:spPr/>
      <dgm:t>
        <a:bodyPr/>
        <a:lstStyle/>
        <a:p>
          <a:endParaRPr lang="zh-TW" altLang="en-US"/>
        </a:p>
      </dgm:t>
    </dgm:pt>
    <dgm:pt modelId="{E790F2B9-5A63-4848-9D6B-2E5C82404BB0}" type="sibTrans" cxnId="{584D1D80-DC5D-4EBF-AE19-75808614A539}">
      <dgm:prSet/>
      <dgm:spPr/>
      <dgm:t>
        <a:bodyPr/>
        <a:lstStyle/>
        <a:p>
          <a:endParaRPr lang="zh-TW" altLang="en-US"/>
        </a:p>
      </dgm:t>
    </dgm:pt>
    <dgm:pt modelId="{95E03DDC-E3A3-4A00-A03E-85B9A6DD17A4}">
      <dgm:prSet phldrT="[文字]" custT="1"/>
      <dgm:spPr/>
      <dgm:t>
        <a:bodyPr/>
        <a:lstStyle/>
        <a:p>
          <a:r>
            <a:rPr lang="zh-TW" altLang="en-US" sz="2000" b="1" dirty="0" smtClean="0">
              <a:solidFill>
                <a:schemeClr val="bg2"/>
              </a:solidFill>
              <a:latin typeface="標楷體" panose="03000509000000000000" pitchFamily="65" charset="-120"/>
              <a:ea typeface="標楷體" panose="03000509000000000000" pitchFamily="65" charset="-120"/>
            </a:rPr>
            <a:t>結論與建議</a:t>
          </a:r>
          <a:endParaRPr lang="zh-TW" altLang="en-US" sz="2000" b="1" dirty="0">
            <a:solidFill>
              <a:schemeClr val="bg2"/>
            </a:solidFill>
            <a:latin typeface="標楷體" panose="03000509000000000000" pitchFamily="65" charset="-120"/>
            <a:ea typeface="標楷體" panose="03000509000000000000" pitchFamily="65" charset="-120"/>
          </a:endParaRPr>
        </a:p>
      </dgm:t>
    </dgm:pt>
    <dgm:pt modelId="{133B0379-375B-4DF5-8F16-9D82B44D68AE}" type="parTrans" cxnId="{51A90B38-BC7C-4581-B800-BDC704791B9A}">
      <dgm:prSet/>
      <dgm:spPr/>
      <dgm:t>
        <a:bodyPr/>
        <a:lstStyle/>
        <a:p>
          <a:endParaRPr lang="zh-TW" altLang="en-US"/>
        </a:p>
      </dgm:t>
    </dgm:pt>
    <dgm:pt modelId="{32E3A303-0A2B-4233-ADE4-45D807112AF7}" type="sibTrans" cxnId="{51A90B38-BC7C-4581-B800-BDC704791B9A}">
      <dgm:prSet/>
      <dgm:spPr/>
      <dgm:t>
        <a:bodyPr/>
        <a:lstStyle/>
        <a:p>
          <a:endParaRPr lang="zh-TW" altLang="en-US"/>
        </a:p>
      </dgm:t>
    </dgm:pt>
    <dgm:pt modelId="{BDF333CA-BB5C-44C1-ABAD-6CE9E0BC6490}" type="pres">
      <dgm:prSet presAssocID="{D98B2452-605B-4D61-AED8-4A67638940BD}" presName="Name0" presStyleCnt="0">
        <dgm:presLayoutVars>
          <dgm:chMax val="7"/>
          <dgm:chPref val="7"/>
          <dgm:dir/>
          <dgm:animLvl val="lvl"/>
        </dgm:presLayoutVars>
      </dgm:prSet>
      <dgm:spPr/>
      <dgm:t>
        <a:bodyPr/>
        <a:lstStyle/>
        <a:p>
          <a:endParaRPr lang="zh-TW" altLang="en-US"/>
        </a:p>
      </dgm:t>
    </dgm:pt>
    <dgm:pt modelId="{B892F409-EA97-4543-829B-A72F37F064DD}" type="pres">
      <dgm:prSet presAssocID="{6809DD28-E618-434B-AC18-83E89F72F485}" presName="Accent1" presStyleCnt="0"/>
      <dgm:spPr/>
    </dgm:pt>
    <dgm:pt modelId="{8493CE78-0D99-43BE-A990-110687018AB7}" type="pres">
      <dgm:prSet presAssocID="{6809DD28-E618-434B-AC18-83E89F72F485}" presName="Accent" presStyleLbl="node1" presStyleIdx="0" presStyleCnt="7"/>
      <dgm:spPr/>
    </dgm:pt>
    <dgm:pt modelId="{6FF06325-F614-457E-A09F-A7B7CACBF902}" type="pres">
      <dgm:prSet presAssocID="{6809DD28-E618-434B-AC18-83E89F72F485}" presName="Parent1" presStyleLbl="revTx" presStyleIdx="0" presStyleCnt="7" custAng="10800000" custFlipVert="1" custFlipHor="1" custScaleX="539245" custScaleY="152700" custLinFactX="-100000" custLinFactNeighborX="-110819" custLinFactNeighborY="26441">
        <dgm:presLayoutVars>
          <dgm:chMax val="1"/>
          <dgm:chPref val="1"/>
          <dgm:bulletEnabled val="1"/>
        </dgm:presLayoutVars>
      </dgm:prSet>
      <dgm:spPr/>
      <dgm:t>
        <a:bodyPr/>
        <a:lstStyle/>
        <a:p>
          <a:endParaRPr lang="zh-TW" altLang="en-US"/>
        </a:p>
      </dgm:t>
    </dgm:pt>
    <dgm:pt modelId="{93DA9841-0FEB-47BA-916A-FB0331582E48}" type="pres">
      <dgm:prSet presAssocID="{2CE1EFD1-8BEB-4197-B332-D44CB2DD000C}" presName="Accent2" presStyleCnt="0"/>
      <dgm:spPr/>
    </dgm:pt>
    <dgm:pt modelId="{B0F4F3AD-82E2-4F77-AF1A-758A86932630}" type="pres">
      <dgm:prSet presAssocID="{2CE1EFD1-8BEB-4197-B332-D44CB2DD000C}" presName="Accent" presStyleLbl="node1" presStyleIdx="1" presStyleCnt="7"/>
      <dgm:spPr/>
    </dgm:pt>
    <dgm:pt modelId="{AFD300A6-A767-4D85-80F4-B0174125F12D}" type="pres">
      <dgm:prSet presAssocID="{2CE1EFD1-8BEB-4197-B332-D44CB2DD000C}" presName="Parent2" presStyleLbl="revTx" presStyleIdx="1" presStyleCnt="7" custScaleX="326936" custLinFactNeighborX="67406" custLinFactNeighborY="-12655">
        <dgm:presLayoutVars>
          <dgm:chMax val="1"/>
          <dgm:chPref val="1"/>
          <dgm:bulletEnabled val="1"/>
        </dgm:presLayoutVars>
      </dgm:prSet>
      <dgm:spPr/>
      <dgm:t>
        <a:bodyPr/>
        <a:lstStyle/>
        <a:p>
          <a:endParaRPr lang="zh-TW" altLang="en-US"/>
        </a:p>
      </dgm:t>
    </dgm:pt>
    <dgm:pt modelId="{D94C0902-42E0-4644-98C3-16AD78AA5104}" type="pres">
      <dgm:prSet presAssocID="{1E4519EE-9147-4F80-A9DF-3CFE2B24FB80}" presName="Accent3" presStyleCnt="0"/>
      <dgm:spPr/>
    </dgm:pt>
    <dgm:pt modelId="{150EE8B7-AF2C-4720-A847-97F95154DE50}" type="pres">
      <dgm:prSet presAssocID="{1E4519EE-9147-4F80-A9DF-3CFE2B24FB80}" presName="Accent" presStyleLbl="node1" presStyleIdx="2" presStyleCnt="7"/>
      <dgm:spPr/>
    </dgm:pt>
    <dgm:pt modelId="{136F52B6-9E9E-4341-ADE3-14E073AA106C}" type="pres">
      <dgm:prSet presAssocID="{1E4519EE-9147-4F80-A9DF-3CFE2B24FB80}" presName="Parent3" presStyleLbl="revTx" presStyleIdx="2" presStyleCnt="7" custScaleX="559327" custLinFactX="-13536" custLinFactNeighborX="-100000" custLinFactNeighborY="5680">
        <dgm:presLayoutVars>
          <dgm:chMax val="1"/>
          <dgm:chPref val="1"/>
          <dgm:bulletEnabled val="1"/>
        </dgm:presLayoutVars>
      </dgm:prSet>
      <dgm:spPr/>
      <dgm:t>
        <a:bodyPr/>
        <a:lstStyle/>
        <a:p>
          <a:endParaRPr lang="zh-TW" altLang="en-US"/>
        </a:p>
      </dgm:t>
    </dgm:pt>
    <dgm:pt modelId="{73DB1F0A-65E1-4282-A236-10E2EB3977F7}" type="pres">
      <dgm:prSet presAssocID="{1BD56EE1-DA93-4302-97BB-C57290423B7C}" presName="Accent4" presStyleCnt="0"/>
      <dgm:spPr/>
    </dgm:pt>
    <dgm:pt modelId="{46C21357-5F8F-48DE-91E0-5B3EF59C2148}" type="pres">
      <dgm:prSet presAssocID="{1BD56EE1-DA93-4302-97BB-C57290423B7C}" presName="Accent" presStyleLbl="node1" presStyleIdx="3" presStyleCnt="7"/>
      <dgm:spPr/>
    </dgm:pt>
    <dgm:pt modelId="{2215DD5B-222F-4CD5-A817-3C013BE18B6A}" type="pres">
      <dgm:prSet presAssocID="{1BD56EE1-DA93-4302-97BB-C57290423B7C}" presName="Parent4" presStyleLbl="revTx" presStyleIdx="3" presStyleCnt="7" custScaleX="414527" custLinFactNeighborX="43795" custLinFactNeighborY="1539">
        <dgm:presLayoutVars>
          <dgm:chMax val="1"/>
          <dgm:chPref val="1"/>
          <dgm:bulletEnabled val="1"/>
        </dgm:presLayoutVars>
      </dgm:prSet>
      <dgm:spPr/>
      <dgm:t>
        <a:bodyPr/>
        <a:lstStyle/>
        <a:p>
          <a:endParaRPr lang="zh-TW" altLang="en-US"/>
        </a:p>
      </dgm:t>
    </dgm:pt>
    <dgm:pt modelId="{2119F66D-B80F-4D0B-A049-ECA77D7EEB52}" type="pres">
      <dgm:prSet presAssocID="{BCCB273D-5594-426F-913E-BE4DAC7DB0AC}" presName="Accent5" presStyleCnt="0"/>
      <dgm:spPr/>
    </dgm:pt>
    <dgm:pt modelId="{1016054E-06F7-44E0-9F85-A4F3894D6141}" type="pres">
      <dgm:prSet presAssocID="{BCCB273D-5594-426F-913E-BE4DAC7DB0AC}" presName="Accent" presStyleLbl="node1" presStyleIdx="4" presStyleCnt="7"/>
      <dgm:spPr/>
    </dgm:pt>
    <dgm:pt modelId="{6E4CE33A-242D-4ED2-A643-A590F5EC4F5F}" type="pres">
      <dgm:prSet presAssocID="{BCCB273D-5594-426F-913E-BE4DAC7DB0AC}" presName="Parent5" presStyleLbl="revTx" presStyleIdx="4" presStyleCnt="7" custScaleX="516777" custLinFactNeighborX="-78640" custLinFactNeighborY="-2289">
        <dgm:presLayoutVars>
          <dgm:chMax val="1"/>
          <dgm:chPref val="1"/>
          <dgm:bulletEnabled val="1"/>
        </dgm:presLayoutVars>
      </dgm:prSet>
      <dgm:spPr/>
      <dgm:t>
        <a:bodyPr/>
        <a:lstStyle/>
        <a:p>
          <a:endParaRPr lang="zh-TW" altLang="en-US"/>
        </a:p>
      </dgm:t>
    </dgm:pt>
    <dgm:pt modelId="{B4CBC87A-1B0D-4006-B564-83397E6C8417}" type="pres">
      <dgm:prSet presAssocID="{202C4100-CFDB-4EBD-AB5A-971745FCC20B}" presName="Accent6" presStyleCnt="0"/>
      <dgm:spPr/>
    </dgm:pt>
    <dgm:pt modelId="{DB94B701-7E99-47A1-A631-ECEB743E90F4}" type="pres">
      <dgm:prSet presAssocID="{202C4100-CFDB-4EBD-AB5A-971745FCC20B}" presName="Accent" presStyleLbl="node1" presStyleIdx="5" presStyleCnt="7"/>
      <dgm:spPr/>
    </dgm:pt>
    <dgm:pt modelId="{3F0B37AD-E204-47E1-8714-76668195D1B8}" type="pres">
      <dgm:prSet presAssocID="{202C4100-CFDB-4EBD-AB5A-971745FCC20B}" presName="Parent6" presStyleLbl="revTx" presStyleIdx="5" presStyleCnt="7" custScaleX="504401" custLinFactNeighborX="66238">
        <dgm:presLayoutVars>
          <dgm:chMax val="1"/>
          <dgm:chPref val="1"/>
          <dgm:bulletEnabled val="1"/>
        </dgm:presLayoutVars>
      </dgm:prSet>
      <dgm:spPr/>
      <dgm:t>
        <a:bodyPr/>
        <a:lstStyle/>
        <a:p>
          <a:endParaRPr lang="zh-TW" altLang="en-US"/>
        </a:p>
      </dgm:t>
    </dgm:pt>
    <dgm:pt modelId="{F2501145-A5DB-419E-9EFC-3A7096518A8F}" type="pres">
      <dgm:prSet presAssocID="{95E03DDC-E3A3-4A00-A03E-85B9A6DD17A4}" presName="Accent7" presStyleCnt="0"/>
      <dgm:spPr/>
    </dgm:pt>
    <dgm:pt modelId="{4AF879F6-90AE-451C-A798-47324AA8CE8C}" type="pres">
      <dgm:prSet presAssocID="{95E03DDC-E3A3-4A00-A03E-85B9A6DD17A4}" presName="Accent" presStyleLbl="node1" presStyleIdx="6" presStyleCnt="7"/>
      <dgm:spPr/>
    </dgm:pt>
    <dgm:pt modelId="{44AC0B6A-48B8-408E-B626-A5F70F7CEA8A}" type="pres">
      <dgm:prSet presAssocID="{95E03DDC-E3A3-4A00-A03E-85B9A6DD17A4}" presName="Parent7" presStyleLbl="revTx" presStyleIdx="6" presStyleCnt="7" custScaleX="606704" custScaleY="124773" custLinFactNeighborX="-67432" custLinFactNeighborY="-10572">
        <dgm:presLayoutVars>
          <dgm:chMax val="1"/>
          <dgm:chPref val="1"/>
          <dgm:bulletEnabled val="1"/>
        </dgm:presLayoutVars>
      </dgm:prSet>
      <dgm:spPr/>
      <dgm:t>
        <a:bodyPr/>
        <a:lstStyle/>
        <a:p>
          <a:endParaRPr lang="zh-TW" altLang="en-US"/>
        </a:p>
      </dgm:t>
    </dgm:pt>
  </dgm:ptLst>
  <dgm:cxnLst>
    <dgm:cxn modelId="{D1701DFB-59B5-487B-8416-02BD6618CD89}" srcId="{D98B2452-605B-4D61-AED8-4A67638940BD}" destId="{BCCB273D-5594-426F-913E-BE4DAC7DB0AC}" srcOrd="4" destOrd="0" parTransId="{C88DCC93-0B65-4CF3-B07C-CA399B7432DE}" sibTransId="{1BAD54AC-1898-4504-A5DC-7CB163C58C8F}"/>
    <dgm:cxn modelId="{332D8CD2-1783-4BDB-A6CD-BEC65EF49A9A}" type="presOf" srcId="{2CE1EFD1-8BEB-4197-B332-D44CB2DD000C}" destId="{AFD300A6-A767-4D85-80F4-B0174125F12D}" srcOrd="0" destOrd="0" presId="urn:microsoft.com/office/officeart/2009/layout/CircleArrowProcess"/>
    <dgm:cxn modelId="{47CEB2EA-032D-4FC4-ADDF-0220B3CA5D05}" type="presOf" srcId="{D98B2452-605B-4D61-AED8-4A67638940BD}" destId="{BDF333CA-BB5C-44C1-ABAD-6CE9E0BC6490}" srcOrd="0" destOrd="0" presId="urn:microsoft.com/office/officeart/2009/layout/CircleArrowProcess"/>
    <dgm:cxn modelId="{B7935FD5-3D11-4116-A7BC-6437DCA90A58}" type="presOf" srcId="{95E03DDC-E3A3-4A00-A03E-85B9A6DD17A4}" destId="{44AC0B6A-48B8-408E-B626-A5F70F7CEA8A}" srcOrd="0" destOrd="0" presId="urn:microsoft.com/office/officeart/2009/layout/CircleArrowProcess"/>
    <dgm:cxn modelId="{80EA1A6A-CF5B-4B71-8918-0DDA487C5C31}" type="presOf" srcId="{1BD56EE1-DA93-4302-97BB-C57290423B7C}" destId="{2215DD5B-222F-4CD5-A817-3C013BE18B6A}" srcOrd="0" destOrd="0" presId="urn:microsoft.com/office/officeart/2009/layout/CircleArrowProcess"/>
    <dgm:cxn modelId="{597328AD-8E27-4325-BFAF-E3CA31E0A7AC}" type="presOf" srcId="{BCCB273D-5594-426F-913E-BE4DAC7DB0AC}" destId="{6E4CE33A-242D-4ED2-A643-A590F5EC4F5F}" srcOrd="0" destOrd="0" presId="urn:microsoft.com/office/officeart/2009/layout/CircleArrowProcess"/>
    <dgm:cxn modelId="{804992E0-6229-4558-9C2C-1B6D4D8880CD}" type="presOf" srcId="{1E4519EE-9147-4F80-A9DF-3CFE2B24FB80}" destId="{136F52B6-9E9E-4341-ADE3-14E073AA106C}" srcOrd="0" destOrd="0" presId="urn:microsoft.com/office/officeart/2009/layout/CircleArrowProcess"/>
    <dgm:cxn modelId="{7703A9DD-B5F0-4720-A345-65E899317EED}" srcId="{D98B2452-605B-4D61-AED8-4A67638940BD}" destId="{2CE1EFD1-8BEB-4197-B332-D44CB2DD000C}" srcOrd="1" destOrd="0" parTransId="{F0D84E05-5995-496C-B8A5-D720B2F3C3A6}" sibTransId="{A9B1E834-C462-4CE9-82D9-0F2883BBF357}"/>
    <dgm:cxn modelId="{584D1D80-DC5D-4EBF-AE19-75808614A539}" srcId="{D98B2452-605B-4D61-AED8-4A67638940BD}" destId="{202C4100-CFDB-4EBD-AB5A-971745FCC20B}" srcOrd="5" destOrd="0" parTransId="{E423B735-F635-4AC1-A11A-C1EEE2C3A009}" sibTransId="{E790F2B9-5A63-4848-9D6B-2E5C82404BB0}"/>
    <dgm:cxn modelId="{51A90B38-BC7C-4581-B800-BDC704791B9A}" srcId="{D98B2452-605B-4D61-AED8-4A67638940BD}" destId="{95E03DDC-E3A3-4A00-A03E-85B9A6DD17A4}" srcOrd="6" destOrd="0" parTransId="{133B0379-375B-4DF5-8F16-9D82B44D68AE}" sibTransId="{32E3A303-0A2B-4233-ADE4-45D807112AF7}"/>
    <dgm:cxn modelId="{7A350418-373C-4AE5-9485-54573E7F7580}" type="presOf" srcId="{202C4100-CFDB-4EBD-AB5A-971745FCC20B}" destId="{3F0B37AD-E204-47E1-8714-76668195D1B8}" srcOrd="0" destOrd="0" presId="urn:microsoft.com/office/officeart/2009/layout/CircleArrowProcess"/>
    <dgm:cxn modelId="{76ACC06C-854F-4E5B-AF80-00FACCBA083F}" srcId="{D98B2452-605B-4D61-AED8-4A67638940BD}" destId="{6809DD28-E618-434B-AC18-83E89F72F485}" srcOrd="0" destOrd="0" parTransId="{04182159-2F19-45E1-AF57-1BF2CA1FFB7B}" sibTransId="{4B74B1A6-136E-412A-AF03-021F21998BE0}"/>
    <dgm:cxn modelId="{CC3B56B4-AF83-46E3-9C1A-B4C4C3A90AC8}" type="presOf" srcId="{6809DD28-E618-434B-AC18-83E89F72F485}" destId="{6FF06325-F614-457E-A09F-A7B7CACBF902}" srcOrd="0" destOrd="0" presId="urn:microsoft.com/office/officeart/2009/layout/CircleArrowProcess"/>
    <dgm:cxn modelId="{1E379791-AA7A-4B44-A340-A473B214C3FE}" srcId="{D98B2452-605B-4D61-AED8-4A67638940BD}" destId="{1BD56EE1-DA93-4302-97BB-C57290423B7C}" srcOrd="3" destOrd="0" parTransId="{4585584A-0925-4BF9-9D0A-BCCCB15FF16A}" sibTransId="{A2789FEB-A9D8-4144-B2DE-F10B6F022CA6}"/>
    <dgm:cxn modelId="{FA6F67FE-9A3F-4BBA-B1D5-B632A33B605A}" srcId="{D98B2452-605B-4D61-AED8-4A67638940BD}" destId="{1E4519EE-9147-4F80-A9DF-3CFE2B24FB80}" srcOrd="2" destOrd="0" parTransId="{A291404E-5DE7-4D47-A564-CB54B1A4848C}" sibTransId="{06A78C83-E596-44BD-B75E-7DCBB82BD80C}"/>
    <dgm:cxn modelId="{3F58A41B-C4C0-49E4-AEAF-84BF96F1435B}" type="presParOf" srcId="{BDF333CA-BB5C-44C1-ABAD-6CE9E0BC6490}" destId="{B892F409-EA97-4543-829B-A72F37F064DD}" srcOrd="0" destOrd="0" presId="urn:microsoft.com/office/officeart/2009/layout/CircleArrowProcess"/>
    <dgm:cxn modelId="{82835E4D-DB38-4612-A27A-23D99234061A}" type="presParOf" srcId="{B892F409-EA97-4543-829B-A72F37F064DD}" destId="{8493CE78-0D99-43BE-A990-110687018AB7}" srcOrd="0" destOrd="0" presId="urn:microsoft.com/office/officeart/2009/layout/CircleArrowProcess"/>
    <dgm:cxn modelId="{AA050AFA-7790-4751-8288-4BABF0B5F438}" type="presParOf" srcId="{BDF333CA-BB5C-44C1-ABAD-6CE9E0BC6490}" destId="{6FF06325-F614-457E-A09F-A7B7CACBF902}" srcOrd="1" destOrd="0" presId="urn:microsoft.com/office/officeart/2009/layout/CircleArrowProcess"/>
    <dgm:cxn modelId="{3A799308-F843-48E5-B3CD-9B7BC9E20327}" type="presParOf" srcId="{BDF333CA-BB5C-44C1-ABAD-6CE9E0BC6490}" destId="{93DA9841-0FEB-47BA-916A-FB0331582E48}" srcOrd="2" destOrd="0" presId="urn:microsoft.com/office/officeart/2009/layout/CircleArrowProcess"/>
    <dgm:cxn modelId="{A6F8BF0A-F797-4C9C-91BB-F0EB9BF783DD}" type="presParOf" srcId="{93DA9841-0FEB-47BA-916A-FB0331582E48}" destId="{B0F4F3AD-82E2-4F77-AF1A-758A86932630}" srcOrd="0" destOrd="0" presId="urn:microsoft.com/office/officeart/2009/layout/CircleArrowProcess"/>
    <dgm:cxn modelId="{BFCAC9F1-A508-4778-BAA4-DC5B8BB64E5B}" type="presParOf" srcId="{BDF333CA-BB5C-44C1-ABAD-6CE9E0BC6490}" destId="{AFD300A6-A767-4D85-80F4-B0174125F12D}" srcOrd="3" destOrd="0" presId="urn:microsoft.com/office/officeart/2009/layout/CircleArrowProcess"/>
    <dgm:cxn modelId="{D1F204BF-3DD2-4808-9853-889F3128B917}" type="presParOf" srcId="{BDF333CA-BB5C-44C1-ABAD-6CE9E0BC6490}" destId="{D94C0902-42E0-4644-98C3-16AD78AA5104}" srcOrd="4" destOrd="0" presId="urn:microsoft.com/office/officeart/2009/layout/CircleArrowProcess"/>
    <dgm:cxn modelId="{33D4ADE7-02C0-4E13-9B83-D49D5905B274}" type="presParOf" srcId="{D94C0902-42E0-4644-98C3-16AD78AA5104}" destId="{150EE8B7-AF2C-4720-A847-97F95154DE50}" srcOrd="0" destOrd="0" presId="urn:microsoft.com/office/officeart/2009/layout/CircleArrowProcess"/>
    <dgm:cxn modelId="{336F2C10-C9C8-4600-8B75-ACE7CC9E9A7A}" type="presParOf" srcId="{BDF333CA-BB5C-44C1-ABAD-6CE9E0BC6490}" destId="{136F52B6-9E9E-4341-ADE3-14E073AA106C}" srcOrd="5" destOrd="0" presId="urn:microsoft.com/office/officeart/2009/layout/CircleArrowProcess"/>
    <dgm:cxn modelId="{5FF92810-52DE-4862-A643-4278290826A4}" type="presParOf" srcId="{BDF333CA-BB5C-44C1-ABAD-6CE9E0BC6490}" destId="{73DB1F0A-65E1-4282-A236-10E2EB3977F7}" srcOrd="6" destOrd="0" presId="urn:microsoft.com/office/officeart/2009/layout/CircleArrowProcess"/>
    <dgm:cxn modelId="{CEB1346F-1C89-4616-800C-B0030A9C8939}" type="presParOf" srcId="{73DB1F0A-65E1-4282-A236-10E2EB3977F7}" destId="{46C21357-5F8F-48DE-91E0-5B3EF59C2148}" srcOrd="0" destOrd="0" presId="urn:microsoft.com/office/officeart/2009/layout/CircleArrowProcess"/>
    <dgm:cxn modelId="{16D45EA6-CEB6-4E69-8524-9BB48DCD31A4}" type="presParOf" srcId="{BDF333CA-BB5C-44C1-ABAD-6CE9E0BC6490}" destId="{2215DD5B-222F-4CD5-A817-3C013BE18B6A}" srcOrd="7" destOrd="0" presId="urn:microsoft.com/office/officeart/2009/layout/CircleArrowProcess"/>
    <dgm:cxn modelId="{04A4429B-AF99-452C-A71E-AD543DA9C600}" type="presParOf" srcId="{BDF333CA-BB5C-44C1-ABAD-6CE9E0BC6490}" destId="{2119F66D-B80F-4D0B-A049-ECA77D7EEB52}" srcOrd="8" destOrd="0" presId="urn:microsoft.com/office/officeart/2009/layout/CircleArrowProcess"/>
    <dgm:cxn modelId="{66693F02-5448-48E8-A757-2822E3351C9A}" type="presParOf" srcId="{2119F66D-B80F-4D0B-A049-ECA77D7EEB52}" destId="{1016054E-06F7-44E0-9F85-A4F3894D6141}" srcOrd="0" destOrd="0" presId="urn:microsoft.com/office/officeart/2009/layout/CircleArrowProcess"/>
    <dgm:cxn modelId="{09AE9BE2-D368-42A9-8490-C6BF364F7215}" type="presParOf" srcId="{BDF333CA-BB5C-44C1-ABAD-6CE9E0BC6490}" destId="{6E4CE33A-242D-4ED2-A643-A590F5EC4F5F}" srcOrd="9" destOrd="0" presId="urn:microsoft.com/office/officeart/2009/layout/CircleArrowProcess"/>
    <dgm:cxn modelId="{ABBFCADA-B9E0-4C34-8E5C-F79A6B2FDB2B}" type="presParOf" srcId="{BDF333CA-BB5C-44C1-ABAD-6CE9E0BC6490}" destId="{B4CBC87A-1B0D-4006-B564-83397E6C8417}" srcOrd="10" destOrd="0" presId="urn:microsoft.com/office/officeart/2009/layout/CircleArrowProcess"/>
    <dgm:cxn modelId="{BEBA36EC-2730-48A1-9663-15C89B27B543}" type="presParOf" srcId="{B4CBC87A-1B0D-4006-B564-83397E6C8417}" destId="{DB94B701-7E99-47A1-A631-ECEB743E90F4}" srcOrd="0" destOrd="0" presId="urn:microsoft.com/office/officeart/2009/layout/CircleArrowProcess"/>
    <dgm:cxn modelId="{6CCB2548-92C5-4F50-915C-DAF7473CF7E7}" type="presParOf" srcId="{BDF333CA-BB5C-44C1-ABAD-6CE9E0BC6490}" destId="{3F0B37AD-E204-47E1-8714-76668195D1B8}" srcOrd="11" destOrd="0" presId="urn:microsoft.com/office/officeart/2009/layout/CircleArrowProcess"/>
    <dgm:cxn modelId="{BE13CFDC-B25B-4B40-83BB-D525BDBCD753}" type="presParOf" srcId="{BDF333CA-BB5C-44C1-ABAD-6CE9E0BC6490}" destId="{F2501145-A5DB-419E-9EFC-3A7096518A8F}" srcOrd="12" destOrd="0" presId="urn:microsoft.com/office/officeart/2009/layout/CircleArrowProcess"/>
    <dgm:cxn modelId="{BD211A8D-9AC6-4C32-9CC1-B5C6DFD82D87}" type="presParOf" srcId="{F2501145-A5DB-419E-9EFC-3A7096518A8F}" destId="{4AF879F6-90AE-451C-A798-47324AA8CE8C}" srcOrd="0" destOrd="0" presId="urn:microsoft.com/office/officeart/2009/layout/CircleArrowProcess"/>
    <dgm:cxn modelId="{EB17988D-5AA3-4CD6-A2EB-CBD14AD259C7}" type="presParOf" srcId="{BDF333CA-BB5C-44C1-ABAD-6CE9E0BC6490}" destId="{44AC0B6A-48B8-408E-B626-A5F70F7CEA8A}" srcOrd="1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93CE78-0D99-43BE-A990-110687018AB7}">
      <dsp:nvSpPr>
        <dsp:cNvPr id="0" name=""/>
        <dsp:cNvSpPr/>
      </dsp:nvSpPr>
      <dsp:spPr>
        <a:xfrm>
          <a:off x="3769331" y="0"/>
          <a:ext cx="1148568" cy="1148669"/>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F06325-F614-457E-A09F-A7B7CACBF902}">
      <dsp:nvSpPr>
        <dsp:cNvPr id="0" name=""/>
        <dsp:cNvSpPr/>
      </dsp:nvSpPr>
      <dsp:spPr>
        <a:xfrm rot="10800000" flipH="1" flipV="1">
          <a:off x="1263930" y="416206"/>
          <a:ext cx="3456379" cy="489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solidFill>
                <a:schemeClr val="bg2"/>
              </a:solidFill>
              <a:latin typeface="標楷體" panose="03000509000000000000" pitchFamily="65" charset="-120"/>
              <a:ea typeface="標楷體" panose="03000509000000000000" pitchFamily="65" charset="-120"/>
            </a:rPr>
            <a:t>蒐集觀光旅遊相關網站及文獻</a:t>
          </a:r>
          <a:endParaRPr lang="zh-TW" altLang="en-US" sz="2000" b="1" kern="1200" dirty="0">
            <a:solidFill>
              <a:schemeClr val="bg2"/>
            </a:solidFill>
            <a:latin typeface="標楷體" panose="03000509000000000000" pitchFamily="65" charset="-120"/>
            <a:ea typeface="標楷體" panose="03000509000000000000" pitchFamily="65" charset="-120"/>
          </a:endParaRPr>
        </a:p>
      </dsp:txBody>
      <dsp:txXfrm rot="-10800000">
        <a:off x="1263930" y="416206"/>
        <a:ext cx="3456379" cy="489189"/>
      </dsp:txXfrm>
    </dsp:sp>
    <dsp:sp modelId="{B0F4F3AD-82E2-4F77-AF1A-758A86932630}">
      <dsp:nvSpPr>
        <dsp:cNvPr id="0" name=""/>
        <dsp:cNvSpPr/>
      </dsp:nvSpPr>
      <dsp:spPr>
        <a:xfrm>
          <a:off x="3450248" y="659831"/>
          <a:ext cx="1148568" cy="1148669"/>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D300A6-A767-4D85-80F4-B0174125F12D}">
      <dsp:nvSpPr>
        <dsp:cNvPr id="0" name=""/>
        <dsp:cNvSpPr/>
      </dsp:nvSpPr>
      <dsp:spPr>
        <a:xfrm>
          <a:off x="3407299" y="1036713"/>
          <a:ext cx="2095550" cy="320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solidFill>
                <a:schemeClr val="bg2"/>
              </a:solidFill>
              <a:latin typeface="標楷體" panose="03000509000000000000" pitchFamily="65" charset="-120"/>
              <a:ea typeface="標楷體" panose="03000509000000000000" pitchFamily="65" charset="-120"/>
            </a:rPr>
            <a:t>製作問卷</a:t>
          </a:r>
          <a:endParaRPr lang="zh-TW" altLang="en-US" sz="2000" b="1" kern="1200" dirty="0">
            <a:solidFill>
              <a:schemeClr val="bg2"/>
            </a:solidFill>
            <a:latin typeface="標楷體" panose="03000509000000000000" pitchFamily="65" charset="-120"/>
            <a:ea typeface="標楷體" panose="03000509000000000000" pitchFamily="65" charset="-120"/>
          </a:endParaRPr>
        </a:p>
      </dsp:txBody>
      <dsp:txXfrm>
        <a:off x="3407299" y="1036713"/>
        <a:ext cx="2095550" cy="320360"/>
      </dsp:txXfrm>
    </dsp:sp>
    <dsp:sp modelId="{150EE8B7-AF2C-4720-A847-97F95154DE50}">
      <dsp:nvSpPr>
        <dsp:cNvPr id="0" name=""/>
        <dsp:cNvSpPr/>
      </dsp:nvSpPr>
      <dsp:spPr>
        <a:xfrm>
          <a:off x="3769331" y="1322679"/>
          <a:ext cx="1148568" cy="1148669"/>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6F52B6-9E9E-4341-ADE3-14E073AA106C}">
      <dsp:nvSpPr>
        <dsp:cNvPr id="0" name=""/>
        <dsp:cNvSpPr/>
      </dsp:nvSpPr>
      <dsp:spPr>
        <a:xfrm>
          <a:off x="1823122" y="1756790"/>
          <a:ext cx="3585098" cy="320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solidFill>
                <a:schemeClr val="bg2"/>
              </a:solidFill>
              <a:latin typeface="標楷體" panose="03000509000000000000" pitchFamily="65" charset="-120"/>
              <a:ea typeface="標楷體" panose="03000509000000000000" pitchFamily="65" charset="-120"/>
            </a:rPr>
            <a:t>預試及修訂問卷</a:t>
          </a:r>
          <a:endParaRPr lang="zh-TW" altLang="en-US" sz="2000" b="1" kern="1200" dirty="0">
            <a:solidFill>
              <a:schemeClr val="bg2"/>
            </a:solidFill>
            <a:latin typeface="標楷體" panose="03000509000000000000" pitchFamily="65" charset="-120"/>
            <a:ea typeface="標楷體" panose="03000509000000000000" pitchFamily="65" charset="-120"/>
          </a:endParaRPr>
        </a:p>
      </dsp:txBody>
      <dsp:txXfrm>
        <a:off x="1823122" y="1756790"/>
        <a:ext cx="3585098" cy="320360"/>
      </dsp:txXfrm>
    </dsp:sp>
    <dsp:sp modelId="{46C21357-5F8F-48DE-91E0-5B3EF59C2148}">
      <dsp:nvSpPr>
        <dsp:cNvPr id="0" name=""/>
        <dsp:cNvSpPr/>
      </dsp:nvSpPr>
      <dsp:spPr>
        <a:xfrm>
          <a:off x="3450248" y="1984019"/>
          <a:ext cx="1148568" cy="1148669"/>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15DD5B-222F-4CD5-A817-3C013BE18B6A}">
      <dsp:nvSpPr>
        <dsp:cNvPr id="0" name=""/>
        <dsp:cNvSpPr/>
      </dsp:nvSpPr>
      <dsp:spPr>
        <a:xfrm>
          <a:off x="2975246" y="2404864"/>
          <a:ext cx="2656979" cy="320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solidFill>
                <a:schemeClr val="bg2"/>
              </a:solidFill>
              <a:latin typeface="標楷體" panose="03000509000000000000" pitchFamily="65" charset="-120"/>
              <a:ea typeface="標楷體" panose="03000509000000000000" pitchFamily="65" charset="-120"/>
            </a:rPr>
            <a:t>正式施測</a:t>
          </a:r>
          <a:endParaRPr lang="zh-TW" altLang="en-US" sz="2000" b="1" kern="1200" dirty="0">
            <a:solidFill>
              <a:schemeClr val="bg2"/>
            </a:solidFill>
            <a:latin typeface="標楷體" panose="03000509000000000000" pitchFamily="65" charset="-120"/>
            <a:ea typeface="標楷體" panose="03000509000000000000" pitchFamily="65" charset="-120"/>
          </a:endParaRPr>
        </a:p>
      </dsp:txBody>
      <dsp:txXfrm>
        <a:off x="2975246" y="2404864"/>
        <a:ext cx="2656979" cy="320360"/>
      </dsp:txXfrm>
    </dsp:sp>
    <dsp:sp modelId="{1016054E-06F7-44E0-9F85-A4F3894D6141}">
      <dsp:nvSpPr>
        <dsp:cNvPr id="0" name=""/>
        <dsp:cNvSpPr/>
      </dsp:nvSpPr>
      <dsp:spPr>
        <a:xfrm>
          <a:off x="3769331" y="2644353"/>
          <a:ext cx="1148568" cy="1148669"/>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4CE33A-242D-4ED2-A643-A590F5EC4F5F}">
      <dsp:nvSpPr>
        <dsp:cNvPr id="0" name=""/>
        <dsp:cNvSpPr/>
      </dsp:nvSpPr>
      <dsp:spPr>
        <a:xfrm>
          <a:off x="2183160" y="3052935"/>
          <a:ext cx="3312367" cy="320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solidFill>
                <a:schemeClr val="bg2"/>
              </a:solidFill>
              <a:latin typeface="標楷體" panose="03000509000000000000" pitchFamily="65" charset="-120"/>
              <a:ea typeface="標楷體" panose="03000509000000000000" pitchFamily="65" charset="-120"/>
            </a:rPr>
            <a:t>問卷結果分析</a:t>
          </a:r>
          <a:endParaRPr lang="zh-TW" altLang="en-US" sz="2000" b="1" kern="1200" dirty="0">
            <a:solidFill>
              <a:schemeClr val="bg2"/>
            </a:solidFill>
            <a:latin typeface="標楷體" panose="03000509000000000000" pitchFamily="65" charset="-120"/>
            <a:ea typeface="標楷體" panose="03000509000000000000" pitchFamily="65" charset="-120"/>
          </a:endParaRPr>
        </a:p>
      </dsp:txBody>
      <dsp:txXfrm>
        <a:off x="2183160" y="3052935"/>
        <a:ext cx="3312367" cy="320360"/>
      </dsp:txXfrm>
    </dsp:sp>
    <dsp:sp modelId="{DB94B701-7E99-47A1-A631-ECEB743E90F4}">
      <dsp:nvSpPr>
        <dsp:cNvPr id="0" name=""/>
        <dsp:cNvSpPr/>
      </dsp:nvSpPr>
      <dsp:spPr>
        <a:xfrm>
          <a:off x="3450248" y="3305693"/>
          <a:ext cx="1148568" cy="1148669"/>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0B37AD-E204-47E1-8714-76668195D1B8}">
      <dsp:nvSpPr>
        <dsp:cNvPr id="0" name=""/>
        <dsp:cNvSpPr/>
      </dsp:nvSpPr>
      <dsp:spPr>
        <a:xfrm>
          <a:off x="2831067" y="3721607"/>
          <a:ext cx="3233041" cy="320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solidFill>
                <a:schemeClr val="bg2"/>
              </a:solidFill>
              <a:latin typeface="標楷體" panose="03000509000000000000" pitchFamily="65" charset="-120"/>
              <a:ea typeface="標楷體" panose="03000509000000000000" pitchFamily="65" charset="-120"/>
            </a:rPr>
            <a:t>結果與討論</a:t>
          </a:r>
          <a:endParaRPr lang="zh-TW" altLang="en-US" sz="2000" b="1" kern="1200" dirty="0">
            <a:solidFill>
              <a:schemeClr val="bg2"/>
            </a:solidFill>
            <a:latin typeface="標楷體" panose="03000509000000000000" pitchFamily="65" charset="-120"/>
            <a:ea typeface="標楷體" panose="03000509000000000000" pitchFamily="65" charset="-120"/>
          </a:endParaRPr>
        </a:p>
      </dsp:txBody>
      <dsp:txXfrm>
        <a:off x="2831067" y="3721607"/>
        <a:ext cx="3233041" cy="320360"/>
      </dsp:txXfrm>
    </dsp:sp>
    <dsp:sp modelId="{4AF879F6-90AE-451C-A798-47324AA8CE8C}">
      <dsp:nvSpPr>
        <dsp:cNvPr id="0" name=""/>
        <dsp:cNvSpPr/>
      </dsp:nvSpPr>
      <dsp:spPr>
        <a:xfrm>
          <a:off x="3850986" y="4041968"/>
          <a:ext cx="986765" cy="987231"/>
        </a:xfrm>
        <a:prstGeom prst="blockArc">
          <a:avLst>
            <a:gd name="adj1" fmla="val 13500000"/>
            <a:gd name="adj2" fmla="val 108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AC0B6A-48B8-408E-B626-A5F70F7CEA8A}">
      <dsp:nvSpPr>
        <dsp:cNvPr id="0" name=""/>
        <dsp:cNvSpPr/>
      </dsp:nvSpPr>
      <dsp:spPr>
        <a:xfrm>
          <a:off x="1966798" y="4309397"/>
          <a:ext cx="3888769" cy="399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solidFill>
                <a:schemeClr val="bg2"/>
              </a:solidFill>
              <a:latin typeface="標楷體" panose="03000509000000000000" pitchFamily="65" charset="-120"/>
              <a:ea typeface="標楷體" panose="03000509000000000000" pitchFamily="65" charset="-120"/>
            </a:rPr>
            <a:t>結論與建議</a:t>
          </a:r>
          <a:endParaRPr lang="zh-TW" altLang="en-US" sz="2000" b="1" kern="1200" dirty="0">
            <a:solidFill>
              <a:schemeClr val="bg2"/>
            </a:solidFill>
            <a:latin typeface="標楷體" panose="03000509000000000000" pitchFamily="65" charset="-120"/>
            <a:ea typeface="標楷體" panose="03000509000000000000" pitchFamily="65" charset="-120"/>
          </a:endParaRPr>
        </a:p>
      </dsp:txBody>
      <dsp:txXfrm>
        <a:off x="1966798" y="4309397"/>
        <a:ext cx="3888769" cy="399722"/>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標題投影片">
    <p:bg>
      <p:bgPr>
        <a:solidFill>
          <a:srgbClr val="520063"/>
        </a:solidFill>
        <a:effectLst/>
      </p:bgPr>
    </p:bg>
    <p:spTree>
      <p:nvGrpSpPr>
        <p:cNvPr id="1" name=""/>
        <p:cNvGrpSpPr/>
        <p:nvPr/>
      </p:nvGrpSpPr>
      <p:grpSpPr>
        <a:xfrm>
          <a:off x="0" y="0"/>
          <a:ext cx="0" cy="0"/>
          <a:chOff x="0" y="0"/>
          <a:chExt cx="0" cy="0"/>
        </a:xfrm>
      </p:grpSpPr>
      <p:sp>
        <p:nvSpPr>
          <p:cNvPr id="4" name="Rectangle 4"/>
          <p:cNvSpPr>
            <a:spLocks noChangeArrowheads="1"/>
          </p:cNvSpPr>
          <p:nvPr/>
        </p:nvSpPr>
        <p:spPr bwMode="auto">
          <a:xfrm>
            <a:off x="581025" y="6086475"/>
            <a:ext cx="1333500" cy="647700"/>
          </a:xfrm>
          <a:prstGeom prst="rect">
            <a:avLst/>
          </a:prstGeom>
          <a:noFill/>
          <a:ln w="9525">
            <a:noFill/>
            <a:miter lim="800000"/>
            <a:headEnd/>
            <a:tailEnd/>
          </a:ln>
          <a:effectLst/>
        </p:spPr>
        <p:txBody>
          <a:bodyPr lIns="92075" tIns="46038" rIns="92075" bIns="46038"/>
          <a:lstStyle/>
          <a:p>
            <a:pPr>
              <a:spcBef>
                <a:spcPct val="50000"/>
              </a:spcBef>
              <a:defRPr/>
            </a:pPr>
            <a:endParaRPr lang="en-US" altLang="en-US"/>
          </a:p>
        </p:txBody>
      </p:sp>
      <p:sp>
        <p:nvSpPr>
          <p:cNvPr id="5" name="Line 6"/>
          <p:cNvSpPr>
            <a:spLocks noChangeShapeType="1"/>
          </p:cNvSpPr>
          <p:nvPr/>
        </p:nvSpPr>
        <p:spPr bwMode="auto">
          <a:xfrm>
            <a:off x="1295400" y="3048000"/>
            <a:ext cx="6553200" cy="0"/>
          </a:xfrm>
          <a:prstGeom prst="line">
            <a:avLst/>
          </a:prstGeom>
          <a:noFill/>
          <a:ln w="57150" cap="sq">
            <a:solidFill>
              <a:srgbClr val="FFB24D"/>
            </a:solidFill>
            <a:round/>
            <a:headEnd type="none" w="sm" len="sm"/>
            <a:tailEnd type="none" w="sm" len="sm"/>
          </a:ln>
          <a:effectLst/>
        </p:spPr>
        <p:txBody>
          <a:bodyPr wrap="none" anchor="ctr"/>
          <a:lstStyle/>
          <a:p>
            <a:pPr>
              <a:defRPr/>
            </a:pPr>
            <a:endParaRPr lang="zh-TW" altLang="en-US"/>
          </a:p>
        </p:txBody>
      </p:sp>
      <p:sp>
        <p:nvSpPr>
          <p:cNvPr id="6" name="Line 7"/>
          <p:cNvSpPr>
            <a:spLocks noChangeShapeType="1"/>
          </p:cNvSpPr>
          <p:nvPr/>
        </p:nvSpPr>
        <p:spPr bwMode="auto">
          <a:xfrm>
            <a:off x="1295400" y="3429000"/>
            <a:ext cx="6553200" cy="0"/>
          </a:xfrm>
          <a:prstGeom prst="line">
            <a:avLst/>
          </a:prstGeom>
          <a:noFill/>
          <a:ln w="57150" cap="sq">
            <a:solidFill>
              <a:srgbClr val="FFB24D"/>
            </a:solidFill>
            <a:round/>
            <a:headEnd type="none" w="sm" len="sm"/>
            <a:tailEnd type="none" w="sm" len="sm"/>
          </a:ln>
          <a:effectLst/>
        </p:spPr>
        <p:txBody>
          <a:bodyPr wrap="none" anchor="ctr"/>
          <a:lstStyle/>
          <a:p>
            <a:pPr>
              <a:defRPr/>
            </a:pPr>
            <a:endParaRPr lang="zh-TW" altLang="en-US"/>
          </a:p>
        </p:txBody>
      </p:sp>
      <p:sp>
        <p:nvSpPr>
          <p:cNvPr id="7" name="Rectangle 8"/>
          <p:cNvSpPr>
            <a:spLocks noChangeArrowheads="1"/>
          </p:cNvSpPr>
          <p:nvPr/>
        </p:nvSpPr>
        <p:spPr bwMode="auto">
          <a:xfrm>
            <a:off x="152400" y="152400"/>
            <a:ext cx="8839200" cy="6553200"/>
          </a:xfrm>
          <a:prstGeom prst="rect">
            <a:avLst/>
          </a:prstGeom>
          <a:noFill/>
          <a:ln w="28575" cap="sq">
            <a:solidFill>
              <a:schemeClr val="tx1"/>
            </a:solidFill>
            <a:miter lim="800000"/>
            <a:headEnd type="none" w="sm" len="sm"/>
            <a:tailEnd type="none" w="sm" len="sm"/>
          </a:ln>
          <a:effectLst/>
        </p:spPr>
        <p:txBody>
          <a:bodyPr wrap="none" anchor="ctr"/>
          <a:lstStyle/>
          <a:p>
            <a:endParaRPr lang="zh-TW" altLang="en-US">
              <a:ea typeface="新細明體" charset="-120"/>
            </a:endParaRPr>
          </a:p>
        </p:txBody>
      </p:sp>
      <p:sp>
        <p:nvSpPr>
          <p:cNvPr id="8" name="Rectangle 9"/>
          <p:cNvSpPr>
            <a:spLocks noChangeArrowheads="1"/>
          </p:cNvSpPr>
          <p:nvPr/>
        </p:nvSpPr>
        <p:spPr bwMode="auto">
          <a:xfrm>
            <a:off x="76200" y="76200"/>
            <a:ext cx="8991600" cy="6705600"/>
          </a:xfrm>
          <a:prstGeom prst="rect">
            <a:avLst/>
          </a:prstGeom>
          <a:noFill/>
          <a:ln w="6350" cap="sq">
            <a:solidFill>
              <a:schemeClr val="tx1"/>
            </a:solidFill>
            <a:miter lim="800000"/>
            <a:headEnd type="none" w="sm" len="sm"/>
            <a:tailEnd type="none" w="sm" len="sm"/>
          </a:ln>
          <a:effectLst/>
        </p:spPr>
        <p:txBody>
          <a:bodyPr wrap="none" anchor="ctr"/>
          <a:lstStyle/>
          <a:p>
            <a:endParaRPr lang="zh-TW" altLang="en-US">
              <a:ea typeface="新細明體" charset="-120"/>
            </a:endParaRPr>
          </a:p>
        </p:txBody>
      </p:sp>
      <p:sp>
        <p:nvSpPr>
          <p:cNvPr id="114700" name="Rectangle 12"/>
          <p:cNvSpPr>
            <a:spLocks noGrp="1" noChangeArrowheads="1"/>
          </p:cNvSpPr>
          <p:nvPr>
            <p:ph type="ctrTitle" sz="quarter"/>
          </p:nvPr>
        </p:nvSpPr>
        <p:spPr>
          <a:xfrm>
            <a:off x="685800" y="1143000"/>
            <a:ext cx="7772400" cy="1143000"/>
          </a:xfrm>
          <a:ln w="12700" cap="sq">
            <a:headEnd type="none" w="sm" len="sm"/>
            <a:tailEnd type="none" w="sm" len="sm"/>
          </a:ln>
        </p:spPr>
        <p:txBody>
          <a:bodyPr lIns="91440" tIns="45720" rIns="91440" bIns="45720" anchor="ctr"/>
          <a:lstStyle>
            <a:lvl1pPr>
              <a:defRPr sz="2600">
                <a:solidFill>
                  <a:schemeClr val="tx1"/>
                </a:solidFill>
              </a:defRPr>
            </a:lvl1pPr>
          </a:lstStyle>
          <a:p>
            <a:r>
              <a:rPr lang="zh-TW" altLang="en-US" smtClean="0"/>
              <a:t>按一下以編輯母片標題樣式</a:t>
            </a:r>
            <a:endParaRPr lang="en-US" altLang="en-US"/>
          </a:p>
        </p:txBody>
      </p:sp>
      <p:sp>
        <p:nvSpPr>
          <p:cNvPr id="114701" name="Rectangle 13"/>
          <p:cNvSpPr>
            <a:spLocks noGrp="1" noChangeArrowheads="1"/>
          </p:cNvSpPr>
          <p:nvPr>
            <p:ph type="subTitle" sz="quarter" idx="1"/>
          </p:nvPr>
        </p:nvSpPr>
        <p:spPr>
          <a:xfrm>
            <a:off x="1371600" y="3048000"/>
            <a:ext cx="6400800" cy="1752600"/>
          </a:xfrm>
          <a:ln w="12700" cap="sq">
            <a:headEnd type="none" w="sm" len="sm"/>
            <a:tailEnd type="none" w="sm" len="sm"/>
          </a:ln>
        </p:spPr>
        <p:txBody>
          <a:bodyPr lIns="91440" tIns="45720" rIns="91440" bIns="45720"/>
          <a:lstStyle>
            <a:lvl1pPr marL="0" indent="0" algn="ctr">
              <a:buFont typeface="Monotype Sorts" charset="2"/>
              <a:buNone/>
              <a:defRPr sz="2000">
                <a:solidFill>
                  <a:schemeClr val="tx1"/>
                </a:solidFill>
              </a:defRPr>
            </a:lvl1pPr>
          </a:lstStyle>
          <a:p>
            <a:r>
              <a:rPr lang="zh-TW" altLang="en-US" smtClean="0"/>
              <a:t>按一下以編輯母片副標題樣式</a:t>
            </a:r>
            <a:endParaRPr lang="en-US" altLang="en-US"/>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43700" y="762000"/>
            <a:ext cx="2171700" cy="58674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228600" y="762000"/>
            <a:ext cx="6362700" cy="58674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2209800" y="762000"/>
            <a:ext cx="6705600" cy="6096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228600" y="1600200"/>
            <a:ext cx="4267200" cy="5029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267200" cy="5029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228600" y="1600200"/>
            <a:ext cx="4267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267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body" idx="1"/>
          </p:nvPr>
        </p:nvSpPr>
        <p:spPr bwMode="auto">
          <a:xfrm>
            <a:off x="228600" y="1600200"/>
            <a:ext cx="8686800" cy="502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en-US" smtClean="0"/>
              <a:t>Click here to add content</a:t>
            </a:r>
          </a:p>
        </p:txBody>
      </p:sp>
      <p:sp>
        <p:nvSpPr>
          <p:cNvPr id="113667" name="Rectangle 3"/>
          <p:cNvSpPr>
            <a:spLocks noChangeArrowheads="1"/>
          </p:cNvSpPr>
          <p:nvPr/>
        </p:nvSpPr>
        <p:spPr bwMode="auto">
          <a:xfrm>
            <a:off x="0" y="0"/>
            <a:ext cx="9144000" cy="1295400"/>
          </a:xfrm>
          <a:prstGeom prst="rect">
            <a:avLst/>
          </a:prstGeom>
          <a:solidFill>
            <a:srgbClr val="520063"/>
          </a:solidFill>
          <a:ln w="12700" cap="sq">
            <a:solidFill>
              <a:srgbClr val="520063"/>
            </a:solidFill>
            <a:miter lim="800000"/>
            <a:headEnd type="none" w="sm" len="sm"/>
            <a:tailEnd type="none" w="sm" len="sm"/>
          </a:ln>
          <a:effectLst/>
        </p:spPr>
        <p:txBody>
          <a:bodyPr wrap="none" anchor="ctr"/>
          <a:lstStyle/>
          <a:p>
            <a:endParaRPr lang="zh-TW" altLang="en-US">
              <a:ea typeface="新細明體" charset="-120"/>
            </a:endParaRPr>
          </a:p>
        </p:txBody>
      </p:sp>
      <p:sp>
        <p:nvSpPr>
          <p:cNvPr id="113669" name="Rectangle 5"/>
          <p:cNvSpPr>
            <a:spLocks noGrp="1" noChangeArrowheads="1"/>
          </p:cNvSpPr>
          <p:nvPr>
            <p:ph type="title"/>
          </p:nvPr>
        </p:nvSpPr>
        <p:spPr bwMode="auto">
          <a:xfrm>
            <a:off x="2209800" y="762000"/>
            <a:ext cx="6705600" cy="60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en-US" smtClean="0"/>
              <a:t>Click here to add title</a:t>
            </a:r>
          </a:p>
        </p:txBody>
      </p:sp>
      <p:sp>
        <p:nvSpPr>
          <p:cNvPr id="113670" name="Rectangle 6"/>
          <p:cNvSpPr>
            <a:spLocks noChangeArrowheads="1"/>
          </p:cNvSpPr>
          <p:nvPr/>
        </p:nvSpPr>
        <p:spPr bwMode="auto">
          <a:xfrm>
            <a:off x="0" y="1295400"/>
            <a:ext cx="9144000" cy="76200"/>
          </a:xfrm>
          <a:prstGeom prst="rect">
            <a:avLst/>
          </a:prstGeom>
          <a:solidFill>
            <a:srgbClr val="520063"/>
          </a:solidFill>
          <a:ln w="12700" cap="sq">
            <a:noFill/>
            <a:miter lim="800000"/>
            <a:headEnd type="none" w="sm" len="sm"/>
            <a:tailEnd type="none" w="sm" len="sm"/>
          </a:ln>
          <a:effectLst/>
        </p:spPr>
        <p:txBody>
          <a:bodyPr wrap="none" anchor="ctr"/>
          <a:lstStyle/>
          <a:p>
            <a:endParaRPr lang="zh-TW" altLang="en-US">
              <a:ea typeface="新細明體" charset="-120"/>
            </a:endParaRPr>
          </a:p>
        </p:txBody>
      </p:sp>
      <p:sp>
        <p:nvSpPr>
          <p:cNvPr id="113671" name="Line 7"/>
          <p:cNvSpPr>
            <a:spLocks noChangeShapeType="1"/>
          </p:cNvSpPr>
          <p:nvPr/>
        </p:nvSpPr>
        <p:spPr bwMode="auto">
          <a:xfrm>
            <a:off x="0" y="1295400"/>
            <a:ext cx="9144000" cy="0"/>
          </a:xfrm>
          <a:prstGeom prst="line">
            <a:avLst/>
          </a:prstGeom>
          <a:noFill/>
          <a:ln w="38100" cap="sq">
            <a:solidFill>
              <a:srgbClr val="FFB24D"/>
            </a:solidFill>
            <a:round/>
            <a:headEnd type="none" w="sm" len="sm"/>
            <a:tailEnd type="none" w="sm" len="sm"/>
          </a:ln>
          <a:effectLst/>
        </p:spPr>
        <p:txBody>
          <a:bodyPr wrap="none" anchor="ctr"/>
          <a:lstStyle/>
          <a:p>
            <a:pPr>
              <a:defRPr/>
            </a:pPr>
            <a:endParaRPr lang="zh-TW"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13669"/>
                                        </p:tgtEl>
                                        <p:attrNameLst>
                                          <p:attrName>style.visibility</p:attrName>
                                        </p:attrNameLst>
                                      </p:cBhvr>
                                      <p:to>
                                        <p:strVal val="visible"/>
                                      </p:to>
                                    </p:set>
                                    <p:animEffect transition="in" filter="blinds(horizontal)">
                                      <p:cBhvr>
                                        <p:cTn id="7" dur="500"/>
                                        <p:tgtEl>
                                          <p:spTgt spid="11366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3666">
                                            <p:txEl>
                                              <p:pRg st="0" end="0"/>
                                            </p:txEl>
                                          </p:spTgt>
                                        </p:tgtEl>
                                        <p:attrNameLst>
                                          <p:attrName>style.visibility</p:attrName>
                                        </p:attrNameLst>
                                      </p:cBhvr>
                                      <p:to>
                                        <p:strVal val="visible"/>
                                      </p:to>
                                    </p:set>
                                    <p:animEffect transition="in" filter="blinds(horizontal)">
                                      <p:cBhvr>
                                        <p:cTn id="12" dur="500"/>
                                        <p:tgtEl>
                                          <p:spTgt spid="11366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build="p" autoUpdateAnimBg="0">
        <p:tmplLst>
          <p:tmpl lvl="1">
            <p:tnLst>
              <p:par>
                <p:cTn presetID="3" presetClass="entr" presetSubtype="10" fill="hold" nodeType="clickEffect">
                  <p:stCondLst>
                    <p:cond delay="0"/>
                  </p:stCondLst>
                  <p:childTnLst>
                    <p:set>
                      <p:cBhvr>
                        <p:cTn dur="1" fill="hold">
                          <p:stCondLst>
                            <p:cond delay="0"/>
                          </p:stCondLst>
                        </p:cTn>
                        <p:tgtEl>
                          <p:spTgt spid="113666"/>
                        </p:tgtEl>
                        <p:attrNameLst>
                          <p:attrName>style.visibility</p:attrName>
                        </p:attrNameLst>
                      </p:cBhvr>
                      <p:to>
                        <p:strVal val="visible"/>
                      </p:to>
                    </p:set>
                    <p:animEffect transition="in" filter="blinds(horizontal)">
                      <p:cBhvr>
                        <p:cTn dur="500"/>
                        <p:tgtEl>
                          <p:spTgt spid="113666"/>
                        </p:tgtEl>
                      </p:cBhvr>
                    </p:animEffect>
                  </p:childTnLst>
                </p:cTn>
              </p:par>
            </p:tnLst>
          </p:tmpl>
        </p:tmplLst>
      </p:bldP>
      <p:bldP spid="113669" grpId="0" autoUpdateAnimBg="0"/>
    </p:bldLst>
  </p:timing>
  <p:txStyles>
    <p:titleStyle>
      <a:lvl1pPr algn="ctr" rtl="0" eaLnBrk="1" fontAlgn="base" hangingPunct="1">
        <a:spcBef>
          <a:spcPct val="0"/>
        </a:spcBef>
        <a:spcAft>
          <a:spcPct val="0"/>
        </a:spcAft>
        <a:defRPr kumimoji="1" sz="2400" b="1">
          <a:solidFill>
            <a:schemeClr val="bg1"/>
          </a:solidFill>
          <a:latin typeface="+mj-lt"/>
          <a:ea typeface="+mj-ea"/>
          <a:cs typeface="+mj-cs"/>
        </a:defRPr>
      </a:lvl1pPr>
      <a:lvl2pPr algn="ctr" rtl="0" eaLnBrk="1" fontAlgn="base" hangingPunct="1">
        <a:spcBef>
          <a:spcPct val="0"/>
        </a:spcBef>
        <a:spcAft>
          <a:spcPct val="0"/>
        </a:spcAft>
        <a:defRPr kumimoji="1" sz="2400" b="1">
          <a:solidFill>
            <a:schemeClr val="bg1"/>
          </a:solidFill>
          <a:latin typeface="Univers 55" charset="0"/>
        </a:defRPr>
      </a:lvl2pPr>
      <a:lvl3pPr algn="ctr" rtl="0" eaLnBrk="1" fontAlgn="base" hangingPunct="1">
        <a:spcBef>
          <a:spcPct val="0"/>
        </a:spcBef>
        <a:spcAft>
          <a:spcPct val="0"/>
        </a:spcAft>
        <a:defRPr kumimoji="1" sz="2400" b="1">
          <a:solidFill>
            <a:schemeClr val="bg1"/>
          </a:solidFill>
          <a:latin typeface="Univers 55" charset="0"/>
        </a:defRPr>
      </a:lvl3pPr>
      <a:lvl4pPr algn="ctr" rtl="0" eaLnBrk="1" fontAlgn="base" hangingPunct="1">
        <a:spcBef>
          <a:spcPct val="0"/>
        </a:spcBef>
        <a:spcAft>
          <a:spcPct val="0"/>
        </a:spcAft>
        <a:defRPr kumimoji="1" sz="2400" b="1">
          <a:solidFill>
            <a:schemeClr val="bg1"/>
          </a:solidFill>
          <a:latin typeface="Univers 55" charset="0"/>
        </a:defRPr>
      </a:lvl4pPr>
      <a:lvl5pPr algn="ctr" rtl="0" eaLnBrk="1" fontAlgn="base" hangingPunct="1">
        <a:spcBef>
          <a:spcPct val="0"/>
        </a:spcBef>
        <a:spcAft>
          <a:spcPct val="0"/>
        </a:spcAft>
        <a:defRPr kumimoji="1" sz="2400" b="1">
          <a:solidFill>
            <a:schemeClr val="bg1"/>
          </a:solidFill>
          <a:latin typeface="Univers 55" charset="0"/>
        </a:defRPr>
      </a:lvl5pPr>
      <a:lvl6pPr marL="457200" algn="ctr" rtl="0" eaLnBrk="1" fontAlgn="base" hangingPunct="1">
        <a:spcBef>
          <a:spcPct val="0"/>
        </a:spcBef>
        <a:spcAft>
          <a:spcPct val="0"/>
        </a:spcAft>
        <a:defRPr kumimoji="1" sz="2400" b="1">
          <a:solidFill>
            <a:schemeClr val="bg1"/>
          </a:solidFill>
          <a:latin typeface="Univers 55" charset="0"/>
        </a:defRPr>
      </a:lvl6pPr>
      <a:lvl7pPr marL="914400" algn="ctr" rtl="0" eaLnBrk="1" fontAlgn="base" hangingPunct="1">
        <a:spcBef>
          <a:spcPct val="0"/>
        </a:spcBef>
        <a:spcAft>
          <a:spcPct val="0"/>
        </a:spcAft>
        <a:defRPr kumimoji="1" sz="2400" b="1">
          <a:solidFill>
            <a:schemeClr val="bg1"/>
          </a:solidFill>
          <a:latin typeface="Univers 55" charset="0"/>
        </a:defRPr>
      </a:lvl7pPr>
      <a:lvl8pPr marL="1371600" algn="ctr" rtl="0" eaLnBrk="1" fontAlgn="base" hangingPunct="1">
        <a:spcBef>
          <a:spcPct val="0"/>
        </a:spcBef>
        <a:spcAft>
          <a:spcPct val="0"/>
        </a:spcAft>
        <a:defRPr kumimoji="1" sz="2400" b="1">
          <a:solidFill>
            <a:schemeClr val="bg1"/>
          </a:solidFill>
          <a:latin typeface="Univers 55" charset="0"/>
        </a:defRPr>
      </a:lvl8pPr>
      <a:lvl9pPr marL="1828800" algn="ctr" rtl="0" eaLnBrk="1" fontAlgn="base" hangingPunct="1">
        <a:spcBef>
          <a:spcPct val="0"/>
        </a:spcBef>
        <a:spcAft>
          <a:spcPct val="0"/>
        </a:spcAft>
        <a:defRPr kumimoji="1" sz="2400" b="1">
          <a:solidFill>
            <a:schemeClr val="bg1"/>
          </a:solidFill>
          <a:latin typeface="Univers 55" charset="0"/>
        </a:defRPr>
      </a:lvl9pPr>
    </p:titleStyle>
    <p:bodyStyle>
      <a:lvl1pPr marL="342900" indent="-342900" algn="l" rtl="0" eaLnBrk="1" fontAlgn="base" hangingPunct="1">
        <a:spcBef>
          <a:spcPct val="20000"/>
        </a:spcBef>
        <a:spcAft>
          <a:spcPct val="0"/>
        </a:spcAft>
        <a:buClr>
          <a:schemeClr val="tx2"/>
        </a:buClr>
        <a:buSzPct val="65000"/>
        <a:buFont typeface="Monotype Sorts" charset="2"/>
        <a:buChar char="n"/>
        <a:defRPr kumimoji="1" sz="2800">
          <a:solidFill>
            <a:srgbClr val="000000"/>
          </a:solidFill>
          <a:latin typeface="+mn-lt"/>
          <a:ea typeface="+mn-ea"/>
          <a:cs typeface="+mn-cs"/>
        </a:defRPr>
      </a:lvl1pPr>
      <a:lvl2pPr marL="742950" indent="-285750" algn="l" rtl="0" eaLnBrk="1" fontAlgn="base" hangingPunct="1">
        <a:spcBef>
          <a:spcPct val="20000"/>
        </a:spcBef>
        <a:spcAft>
          <a:spcPct val="0"/>
        </a:spcAft>
        <a:buClr>
          <a:schemeClr val="tx2"/>
        </a:buClr>
        <a:buChar char="–"/>
        <a:defRPr kumimoji="1" sz="2400">
          <a:solidFill>
            <a:srgbClr val="000000"/>
          </a:solidFill>
          <a:latin typeface="+mn-lt"/>
        </a:defRPr>
      </a:lvl2pPr>
      <a:lvl3pPr marL="1143000" indent="-228600" algn="l" rtl="0" eaLnBrk="1" fontAlgn="base" hangingPunct="1">
        <a:spcBef>
          <a:spcPct val="20000"/>
        </a:spcBef>
        <a:spcAft>
          <a:spcPct val="0"/>
        </a:spcAft>
        <a:buClr>
          <a:schemeClr val="tx2"/>
        </a:buClr>
        <a:buSzPct val="75000"/>
        <a:buFont typeface="Monotype Sorts" charset="2"/>
        <a:buChar char="&lt;"/>
        <a:defRPr kumimoji="1" sz="2000">
          <a:solidFill>
            <a:srgbClr val="000000"/>
          </a:solidFill>
          <a:latin typeface="+mn-lt"/>
        </a:defRPr>
      </a:lvl3pPr>
      <a:lvl4pPr marL="1600200" indent="-228600" algn="l" rtl="0" eaLnBrk="1" fontAlgn="base" hangingPunct="1">
        <a:spcBef>
          <a:spcPct val="20000"/>
        </a:spcBef>
        <a:spcAft>
          <a:spcPct val="0"/>
        </a:spcAft>
        <a:buClr>
          <a:schemeClr val="tx2"/>
        </a:buClr>
        <a:buChar char="–"/>
        <a:defRPr kumimoji="1">
          <a:solidFill>
            <a:srgbClr val="000000"/>
          </a:solidFill>
          <a:latin typeface="+mn-lt"/>
        </a:defRPr>
      </a:lvl4pPr>
      <a:lvl5pPr marL="2057400" indent="-228600" algn="l" rtl="0" eaLnBrk="1" fontAlgn="base" hangingPunct="1">
        <a:spcBef>
          <a:spcPct val="20000"/>
        </a:spcBef>
        <a:spcAft>
          <a:spcPct val="0"/>
        </a:spcAft>
        <a:buClr>
          <a:schemeClr val="tx2"/>
        </a:buClr>
        <a:buChar char="–"/>
        <a:defRPr kumimoji="1" sz="1600">
          <a:solidFill>
            <a:srgbClr val="000000"/>
          </a:solidFill>
          <a:latin typeface="+mn-lt"/>
        </a:defRPr>
      </a:lvl5pPr>
      <a:lvl6pPr marL="2514600" indent="-228600" algn="l" rtl="0" eaLnBrk="1" fontAlgn="base" hangingPunct="1">
        <a:spcBef>
          <a:spcPct val="20000"/>
        </a:spcBef>
        <a:spcAft>
          <a:spcPct val="0"/>
        </a:spcAft>
        <a:buClr>
          <a:schemeClr val="tx2"/>
        </a:buClr>
        <a:buChar char="–"/>
        <a:defRPr kumimoji="1" sz="1600">
          <a:solidFill>
            <a:srgbClr val="000000"/>
          </a:solidFill>
          <a:latin typeface="+mn-lt"/>
        </a:defRPr>
      </a:lvl6pPr>
      <a:lvl7pPr marL="2971800" indent="-228600" algn="l" rtl="0" eaLnBrk="1" fontAlgn="base" hangingPunct="1">
        <a:spcBef>
          <a:spcPct val="20000"/>
        </a:spcBef>
        <a:spcAft>
          <a:spcPct val="0"/>
        </a:spcAft>
        <a:buClr>
          <a:schemeClr val="tx2"/>
        </a:buClr>
        <a:buChar char="–"/>
        <a:defRPr kumimoji="1" sz="1600">
          <a:solidFill>
            <a:srgbClr val="000000"/>
          </a:solidFill>
          <a:latin typeface="+mn-lt"/>
        </a:defRPr>
      </a:lvl7pPr>
      <a:lvl8pPr marL="3429000" indent="-228600" algn="l" rtl="0" eaLnBrk="1" fontAlgn="base" hangingPunct="1">
        <a:spcBef>
          <a:spcPct val="20000"/>
        </a:spcBef>
        <a:spcAft>
          <a:spcPct val="0"/>
        </a:spcAft>
        <a:buClr>
          <a:schemeClr val="tx2"/>
        </a:buClr>
        <a:buChar char="–"/>
        <a:defRPr kumimoji="1" sz="1600">
          <a:solidFill>
            <a:srgbClr val="000000"/>
          </a:solidFill>
          <a:latin typeface="+mn-lt"/>
        </a:defRPr>
      </a:lvl8pPr>
      <a:lvl9pPr marL="3886200" indent="-228600" algn="l" rtl="0" eaLnBrk="1" fontAlgn="base" hangingPunct="1">
        <a:spcBef>
          <a:spcPct val="20000"/>
        </a:spcBef>
        <a:spcAft>
          <a:spcPct val="0"/>
        </a:spcAft>
        <a:buClr>
          <a:schemeClr val="tx2"/>
        </a:buClr>
        <a:buChar char="–"/>
        <a:defRPr kumimoji="1" sz="1600">
          <a:solidFill>
            <a:srgbClr val="000000"/>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mail.tsu.edu.tw/~B09920701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sz="quarter"/>
          </p:nvPr>
        </p:nvSpPr>
        <p:spPr>
          <a:xfrm>
            <a:off x="1293540" y="2924944"/>
            <a:ext cx="6553200" cy="638200"/>
          </a:xfrm>
        </p:spPr>
        <p:txBody>
          <a:bodyPr/>
          <a:lstStyle/>
          <a:p>
            <a:r>
              <a:rPr lang="zh-TW" altLang="zh-TW" sz="2800" dirty="0"/>
              <a:t>農村旅遊服務平台資訊適切性之探討</a:t>
            </a:r>
          </a:p>
        </p:txBody>
      </p:sp>
      <p:graphicFrame>
        <p:nvGraphicFramePr>
          <p:cNvPr id="5" name="表格 4"/>
          <p:cNvGraphicFramePr>
            <a:graphicFrameLocks noGrp="1"/>
          </p:cNvGraphicFramePr>
          <p:nvPr>
            <p:extLst>
              <p:ext uri="{D42A27DB-BD31-4B8C-83A1-F6EECF244321}">
                <p14:modId xmlns:p14="http://schemas.microsoft.com/office/powerpoint/2010/main" val="2542276761"/>
              </p:ext>
            </p:extLst>
          </p:nvPr>
        </p:nvGraphicFramePr>
        <p:xfrm>
          <a:off x="1547664" y="3573016"/>
          <a:ext cx="6192687" cy="1036320"/>
        </p:xfrm>
        <a:graphic>
          <a:graphicData uri="http://schemas.openxmlformats.org/drawingml/2006/table">
            <a:tbl>
              <a:tblPr firstRow="1" firstCol="1" bandRow="1">
                <a:tableStyleId>{5C22544A-7EE6-4342-B048-85BDC9FD1C3A}</a:tableStyleId>
              </a:tblPr>
              <a:tblGrid>
                <a:gridCol w="2063982"/>
                <a:gridCol w="2063982"/>
                <a:gridCol w="2064723"/>
              </a:tblGrid>
              <a:tr h="1008112">
                <a:tc>
                  <a:txBody>
                    <a:bodyPr/>
                    <a:lstStyle/>
                    <a:p>
                      <a:pPr algn="ctr">
                        <a:spcAft>
                          <a:spcPts val="0"/>
                        </a:spcAft>
                      </a:pPr>
                      <a:r>
                        <a:rPr lang="zh-TW" sz="2000" kern="100" dirty="0" smtClean="0">
                          <a:effectLst/>
                        </a:rPr>
                        <a:t>謝惠紅</a:t>
                      </a:r>
                      <a:endParaRPr lang="zh-TW" sz="1200" kern="100" dirty="0">
                        <a:effectLst/>
                      </a:endParaRPr>
                    </a:p>
                    <a:p>
                      <a:pPr algn="ctr">
                        <a:spcAft>
                          <a:spcPts val="0"/>
                        </a:spcAft>
                      </a:pPr>
                      <a:r>
                        <a:rPr lang="zh-TW" sz="1600" kern="100" dirty="0" smtClean="0">
                          <a:effectLst/>
                        </a:rPr>
                        <a:t>台灣</a:t>
                      </a:r>
                      <a:r>
                        <a:rPr lang="zh-TW" sz="1600" kern="100" dirty="0">
                          <a:effectLst/>
                        </a:rPr>
                        <a:t>首府</a:t>
                      </a:r>
                      <a:r>
                        <a:rPr lang="zh-TW" sz="1600" kern="100" dirty="0" smtClean="0">
                          <a:effectLst/>
                        </a:rPr>
                        <a:t>大學</a:t>
                      </a:r>
                      <a:endParaRPr lang="en-US" altLang="zh-TW" sz="1600" kern="100" dirty="0" smtClean="0">
                        <a:effectLst/>
                      </a:endParaRPr>
                    </a:p>
                    <a:p>
                      <a:pPr algn="ctr">
                        <a:spcAft>
                          <a:spcPts val="0"/>
                        </a:spcAft>
                      </a:pPr>
                      <a:r>
                        <a:rPr lang="zh-TW" sz="1600" kern="100" dirty="0" smtClean="0">
                          <a:effectLst/>
                        </a:rPr>
                        <a:t>休閒</a:t>
                      </a:r>
                      <a:r>
                        <a:rPr lang="zh-TW" sz="1600" kern="100" dirty="0">
                          <a:effectLst/>
                        </a:rPr>
                        <a:t>管理</a:t>
                      </a:r>
                      <a:r>
                        <a:rPr lang="zh-TW" sz="1600" kern="100" dirty="0" smtClean="0">
                          <a:effectLst/>
                        </a:rPr>
                        <a:t>系</a:t>
                      </a:r>
                      <a:endParaRPr lang="en-US" altLang="zh-TW" sz="1600" kern="100" dirty="0" smtClean="0">
                        <a:effectLst/>
                      </a:endParaRPr>
                    </a:p>
                    <a:p>
                      <a:pPr algn="ctr">
                        <a:spcAft>
                          <a:spcPts val="0"/>
                        </a:spcAft>
                      </a:pPr>
                      <a:r>
                        <a:rPr lang="zh-TW" sz="1600" kern="100" dirty="0" smtClean="0">
                          <a:effectLst/>
                        </a:rPr>
                        <a:t> </a:t>
                      </a:r>
                      <a:r>
                        <a:rPr lang="zh-TW" sz="1600" kern="100" dirty="0">
                          <a:effectLst/>
                        </a:rPr>
                        <a:t>助理教授</a:t>
                      </a:r>
                      <a:endParaRPr lang="zh-TW" sz="1600" kern="100" dirty="0">
                        <a:effectLst/>
                        <a:latin typeface="Calibri"/>
                        <a:ea typeface="新細明體"/>
                        <a:cs typeface="Times New Roman"/>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spcAft>
                          <a:spcPts val="0"/>
                        </a:spcAft>
                      </a:pPr>
                      <a:r>
                        <a:rPr lang="zh-TW" sz="2000" kern="100" dirty="0" smtClean="0">
                          <a:effectLst/>
                        </a:rPr>
                        <a:t>林日順</a:t>
                      </a:r>
                      <a:endParaRPr lang="zh-TW" sz="1200" kern="100" dirty="0">
                        <a:effectLst/>
                      </a:endParaRPr>
                    </a:p>
                    <a:p>
                      <a:pPr algn="ctr">
                        <a:spcAft>
                          <a:spcPts val="0"/>
                        </a:spcAft>
                      </a:pPr>
                      <a:r>
                        <a:rPr lang="zh-TW" sz="1600" kern="100" dirty="0">
                          <a:effectLst/>
                        </a:rPr>
                        <a:t>台灣首府大學 </a:t>
                      </a:r>
                      <a:endParaRPr lang="en-US" altLang="zh-TW" sz="1600" kern="100" dirty="0" smtClean="0">
                        <a:effectLst/>
                      </a:endParaRPr>
                    </a:p>
                    <a:p>
                      <a:pPr algn="ctr">
                        <a:spcAft>
                          <a:spcPts val="0"/>
                        </a:spcAft>
                      </a:pPr>
                      <a:r>
                        <a:rPr lang="zh-TW" sz="1600" kern="100" dirty="0" smtClean="0">
                          <a:effectLst/>
                        </a:rPr>
                        <a:t>休閒</a:t>
                      </a:r>
                      <a:r>
                        <a:rPr lang="zh-TW" sz="1600" kern="100" dirty="0">
                          <a:effectLst/>
                        </a:rPr>
                        <a:t>管理</a:t>
                      </a:r>
                      <a:r>
                        <a:rPr lang="zh-TW" sz="1600" kern="100" dirty="0" smtClean="0">
                          <a:effectLst/>
                        </a:rPr>
                        <a:t>系</a:t>
                      </a:r>
                      <a:endParaRPr lang="en-US" altLang="zh-TW" sz="1600" kern="100" dirty="0" smtClean="0">
                        <a:effectLst/>
                      </a:endParaRPr>
                    </a:p>
                    <a:p>
                      <a:pPr algn="ctr">
                        <a:spcAft>
                          <a:spcPts val="0"/>
                        </a:spcAft>
                      </a:pPr>
                      <a:r>
                        <a:rPr lang="zh-TW" sz="1600" kern="100" dirty="0" smtClean="0">
                          <a:effectLst/>
                        </a:rPr>
                        <a:t> </a:t>
                      </a:r>
                      <a:r>
                        <a:rPr lang="zh-TW" sz="1600" kern="100" dirty="0">
                          <a:effectLst/>
                        </a:rPr>
                        <a:t>大專生</a:t>
                      </a:r>
                      <a:endParaRPr lang="zh-TW" sz="1600" kern="100" dirty="0">
                        <a:effectLst/>
                        <a:latin typeface="Calibri"/>
                        <a:ea typeface="新細明體"/>
                        <a:cs typeface="Times New Roman"/>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spcAft>
                          <a:spcPts val="0"/>
                        </a:spcAft>
                      </a:pPr>
                      <a:r>
                        <a:rPr lang="zh-TW" altLang="en-US" sz="1600" kern="100" dirty="0" smtClean="0">
                          <a:effectLst/>
                          <a:latin typeface="Calibri"/>
                          <a:ea typeface="新細明體"/>
                          <a:cs typeface="Times New Roman"/>
                        </a:rPr>
                        <a:t>陳怡臻</a:t>
                      </a:r>
                      <a:endParaRPr lang="en-US" altLang="zh-TW" sz="1600" kern="100" dirty="0" smtClean="0">
                        <a:effectLst/>
                        <a:latin typeface="Calibri"/>
                        <a:ea typeface="新細明體"/>
                        <a:cs typeface="Times New Roman"/>
                      </a:endParaRPr>
                    </a:p>
                    <a:p>
                      <a:pPr algn="ctr">
                        <a:spcAft>
                          <a:spcPts val="0"/>
                        </a:spcAft>
                      </a:pPr>
                      <a:r>
                        <a:rPr lang="zh-TW" altLang="zh-TW" sz="1600" kern="100" dirty="0" smtClean="0">
                          <a:effectLst/>
                        </a:rPr>
                        <a:t>台灣首府大學 </a:t>
                      </a:r>
                      <a:endParaRPr lang="en-US" altLang="zh-TW" sz="1600" kern="100" dirty="0" smtClean="0">
                        <a:effectLst/>
                      </a:endParaRPr>
                    </a:p>
                    <a:p>
                      <a:pPr algn="ctr">
                        <a:spcAft>
                          <a:spcPts val="0"/>
                        </a:spcAft>
                      </a:pPr>
                      <a:r>
                        <a:rPr lang="zh-TW" altLang="zh-TW" sz="1600" kern="100" dirty="0" smtClean="0">
                          <a:effectLst/>
                        </a:rPr>
                        <a:t>休閒管理系</a:t>
                      </a:r>
                      <a:endParaRPr lang="en-US" altLang="zh-TW" sz="1600" kern="100" dirty="0" smtClean="0">
                        <a:effectLst/>
                      </a:endParaRPr>
                    </a:p>
                    <a:p>
                      <a:pPr algn="ctr">
                        <a:spcAft>
                          <a:spcPts val="0"/>
                        </a:spcAft>
                      </a:pPr>
                      <a:r>
                        <a:rPr lang="zh-TW" altLang="zh-TW" sz="1600" kern="100" dirty="0" smtClean="0">
                          <a:effectLst/>
                        </a:rPr>
                        <a:t> 大專生</a:t>
                      </a:r>
                      <a:endParaRPr lang="zh-TW" altLang="zh-TW" sz="1600" kern="100" dirty="0" smtClean="0">
                        <a:effectLst/>
                        <a:latin typeface="Calibri"/>
                        <a:ea typeface="新細明體"/>
                        <a:cs typeface="Times New Roman"/>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r>
            </a:tbl>
          </a:graphicData>
        </a:graphic>
      </p:graphicFrame>
      <p:pic>
        <p:nvPicPr>
          <p:cNvPr id="3" name="圖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1853" y="1484784"/>
            <a:ext cx="1341764" cy="1080120"/>
          </a:xfrm>
          <a:prstGeom prst="rect">
            <a:avLst/>
          </a:prstGeom>
        </p:spPr>
      </p:pic>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63616" y="1483720"/>
            <a:ext cx="1334795" cy="1081184"/>
          </a:xfrm>
          <a:prstGeom prst="rect">
            <a:avLst/>
          </a:prstGeom>
        </p:spPr>
      </p:pic>
      <p:pic>
        <p:nvPicPr>
          <p:cNvPr id="7" name="圖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426" y="1483720"/>
            <a:ext cx="1419054" cy="1081184"/>
          </a:xfrm>
          <a:prstGeom prst="rect">
            <a:avLst/>
          </a:prstGeom>
        </p:spPr>
      </p:pic>
      <p:pic>
        <p:nvPicPr>
          <p:cNvPr id="8" name="圖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17479" y="1484784"/>
            <a:ext cx="1309237" cy="1080120"/>
          </a:xfrm>
          <a:prstGeom prst="rect">
            <a:avLst/>
          </a:prstGeom>
        </p:spPr>
      </p:pic>
      <p:pic>
        <p:nvPicPr>
          <p:cNvPr id="9" name="圖片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19428" y="1483720"/>
            <a:ext cx="1326606" cy="1081184"/>
          </a:xfrm>
          <a:prstGeom prst="rect">
            <a:avLst/>
          </a:prstGeom>
        </p:spPr>
      </p:pic>
    </p:spTree>
    <p:extLst>
      <p:ext uri="{BB962C8B-B14F-4D97-AF65-F5344CB8AC3E}">
        <p14:creationId xmlns:p14="http://schemas.microsoft.com/office/powerpoint/2010/main" val="1390482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結果</a:t>
            </a:r>
            <a:r>
              <a:rPr lang="en-US" altLang="zh-TW" dirty="0" smtClean="0">
                <a:latin typeface="標楷體" pitchFamily="65" charset="-120"/>
                <a:ea typeface="標楷體" pitchFamily="65" charset="-120"/>
              </a:rPr>
              <a:t>-2</a:t>
            </a:r>
            <a:endParaRPr lang="zh-TW" altLang="en-US" dirty="0"/>
          </a:p>
        </p:txBody>
      </p:sp>
      <p:sp>
        <p:nvSpPr>
          <p:cNvPr id="3" name="內容版面配置區 2"/>
          <p:cNvSpPr>
            <a:spLocks noGrp="1"/>
          </p:cNvSpPr>
          <p:nvPr>
            <p:ph idx="1"/>
          </p:nvPr>
        </p:nvSpPr>
        <p:spPr>
          <a:xfrm>
            <a:off x="228600" y="1600200"/>
            <a:ext cx="8686800" cy="748680"/>
          </a:xfrm>
        </p:spPr>
        <p:txBody>
          <a:bodyPr/>
          <a:lstStyle/>
          <a:p>
            <a:r>
              <a:rPr lang="zh-TW" altLang="en-US" b="1" dirty="0"/>
              <a:t>版面設計及色調之問卷調查</a:t>
            </a:r>
            <a:r>
              <a:rPr lang="zh-TW" altLang="en-US" b="1" dirty="0" smtClean="0"/>
              <a:t>結果</a:t>
            </a:r>
            <a:r>
              <a:rPr lang="en-US" altLang="zh-TW" b="1" dirty="0"/>
              <a:t>(</a:t>
            </a:r>
            <a:r>
              <a:rPr lang="zh-TW" altLang="en-US" b="1" dirty="0"/>
              <a:t>信度</a:t>
            </a:r>
            <a:r>
              <a:rPr lang="zh-TW" altLang="en-US" b="1" dirty="0">
                <a:sym typeface="Symbol"/>
              </a:rPr>
              <a:t></a:t>
            </a:r>
            <a:r>
              <a:rPr lang="en-US" altLang="zh-TW" b="1" dirty="0">
                <a:sym typeface="Symbol"/>
              </a:rPr>
              <a:t>=</a:t>
            </a:r>
            <a:r>
              <a:rPr lang="en-US" altLang="zh-TW" b="1" dirty="0" smtClean="0">
                <a:sym typeface="Symbol"/>
              </a:rPr>
              <a:t>0.764)</a:t>
            </a:r>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580794821"/>
              </p:ext>
            </p:extLst>
          </p:nvPr>
        </p:nvGraphicFramePr>
        <p:xfrm>
          <a:off x="899592" y="2204864"/>
          <a:ext cx="6014085" cy="3456383"/>
        </p:xfrm>
        <a:graphic>
          <a:graphicData uri="http://schemas.openxmlformats.org/drawingml/2006/table">
            <a:tbl>
              <a:tblPr>
                <a:tableStyleId>{5C22544A-7EE6-4342-B048-85BDC9FD1C3A}</a:tableStyleId>
              </a:tblPr>
              <a:tblGrid>
                <a:gridCol w="5269230"/>
                <a:gridCol w="744855"/>
              </a:tblGrid>
              <a:tr h="493769">
                <a:tc>
                  <a:txBody>
                    <a:bodyPr/>
                    <a:lstStyle/>
                    <a:p>
                      <a:pPr algn="ctr"/>
                      <a:r>
                        <a:rPr lang="zh-TW" altLang="en-US" dirty="0" smtClean="0">
                          <a:solidFill>
                            <a:srgbClr val="000000"/>
                          </a:solidFill>
                        </a:rPr>
                        <a:t>農村旅遊網站內各項目分類及排版的明確性</a:t>
                      </a:r>
                    </a:p>
                  </a:txBody>
                  <a:tcPr anchor="ctr"/>
                </a:tc>
                <a:tc>
                  <a:txBody>
                    <a:bodyPr/>
                    <a:lstStyle/>
                    <a:p>
                      <a:pPr algn="ctr"/>
                      <a:r>
                        <a:rPr lang="en-US" altLang="zh-TW" b="1" dirty="0" smtClean="0">
                          <a:solidFill>
                            <a:srgbClr val="000000"/>
                          </a:solidFill>
                          <a:latin typeface="Times New Roman" panose="02020603050405020304" pitchFamily="18" charset="0"/>
                          <a:cs typeface="Times New Roman" panose="02020603050405020304" pitchFamily="18" charset="0"/>
                        </a:rPr>
                        <a:t>4.32</a:t>
                      </a:r>
                      <a:endParaRPr lang="zh-TW" altLang="en-US" b="1"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493769">
                <a:tc>
                  <a:txBody>
                    <a:bodyPr/>
                    <a:lstStyle/>
                    <a:p>
                      <a:pPr algn="ctr"/>
                      <a:r>
                        <a:rPr lang="zh-TW" altLang="en-US" dirty="0" smtClean="0">
                          <a:solidFill>
                            <a:srgbClr val="000000"/>
                          </a:solidFill>
                        </a:rPr>
                        <a:t>農村旅遊網站字體大小的舒適度</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4.27</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493769">
                <a:tc>
                  <a:txBody>
                    <a:bodyPr/>
                    <a:lstStyle/>
                    <a:p>
                      <a:pPr algn="ctr"/>
                      <a:r>
                        <a:rPr lang="zh-TW" altLang="en-US" dirty="0" smtClean="0">
                          <a:solidFill>
                            <a:srgbClr val="000000"/>
                          </a:solidFill>
                        </a:rPr>
                        <a:t>農村旅遊網站內連結項目名稱簡單易懂</a:t>
                      </a:r>
                    </a:p>
                  </a:txBody>
                  <a:tcPr anchor="ctr"/>
                </a:tc>
                <a:tc>
                  <a:txBody>
                    <a:bodyPr/>
                    <a:lstStyle/>
                    <a:p>
                      <a:pPr algn="ctr"/>
                      <a:r>
                        <a:rPr lang="en-US" altLang="zh-TW" b="1" dirty="0" smtClean="0">
                          <a:solidFill>
                            <a:schemeClr val="bg2"/>
                          </a:solidFill>
                          <a:latin typeface="Times New Roman" panose="02020603050405020304" pitchFamily="18" charset="0"/>
                          <a:cs typeface="Times New Roman" panose="02020603050405020304" pitchFamily="18" charset="0"/>
                        </a:rPr>
                        <a:t>4.36</a:t>
                      </a:r>
                      <a:endParaRPr lang="zh-TW" altLang="en-US" b="1" dirty="0">
                        <a:solidFill>
                          <a:schemeClr val="bg2"/>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493769">
                <a:tc>
                  <a:txBody>
                    <a:bodyPr/>
                    <a:lstStyle/>
                    <a:p>
                      <a:pPr algn="ctr"/>
                      <a:r>
                        <a:rPr lang="zh-TW" altLang="en-US" dirty="0" smtClean="0">
                          <a:solidFill>
                            <a:srgbClr val="000000"/>
                          </a:solidFill>
                        </a:rPr>
                        <a:t>農村旅遊網內連結項目底下要有細部分類</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3.95</a:t>
                      </a:r>
                    </a:p>
                  </a:txBody>
                  <a:tcPr anchor="ctr">
                    <a:solidFill>
                      <a:schemeClr val="tx2">
                        <a:lumMod val="75000"/>
                      </a:schemeClr>
                    </a:solidFill>
                  </a:tcPr>
                </a:tc>
              </a:tr>
              <a:tr h="493769">
                <a:tc>
                  <a:txBody>
                    <a:bodyPr/>
                    <a:lstStyle/>
                    <a:p>
                      <a:pPr algn="ctr"/>
                      <a:r>
                        <a:rPr lang="zh-TW" altLang="en-US" dirty="0" smtClean="0">
                          <a:solidFill>
                            <a:srgbClr val="000000"/>
                          </a:solidFill>
                        </a:rPr>
                        <a:t>農村旅遊網站字體大小的舒適度</a:t>
                      </a:r>
                    </a:p>
                  </a:txBody>
                  <a:tcPr anchor="ctr"/>
                </a:tc>
                <a:tc>
                  <a:txBody>
                    <a:bodyPr/>
                    <a:lstStyle/>
                    <a:p>
                      <a:pPr algn="ctr"/>
                      <a:r>
                        <a:rPr lang="en-US" altLang="zh-TW" b="1" dirty="0" smtClean="0">
                          <a:solidFill>
                            <a:srgbClr val="000000"/>
                          </a:solidFill>
                          <a:latin typeface="Times New Roman" panose="02020603050405020304" pitchFamily="18" charset="0"/>
                          <a:cs typeface="Times New Roman" panose="02020603050405020304" pitchFamily="18" charset="0"/>
                        </a:rPr>
                        <a:t>4.42</a:t>
                      </a:r>
                      <a:endParaRPr lang="zh-TW" altLang="en-US" b="1"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493769">
                <a:tc>
                  <a:txBody>
                    <a:bodyPr/>
                    <a:lstStyle/>
                    <a:p>
                      <a:pPr algn="ctr"/>
                      <a:r>
                        <a:rPr lang="zh-TW" altLang="en-US" dirty="0" smtClean="0">
                          <a:solidFill>
                            <a:srgbClr val="000000"/>
                          </a:solidFill>
                        </a:rPr>
                        <a:t>農村旅遊網站頁面連結項目用另一種顏色標示確認</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3.94</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493769">
                <a:tc>
                  <a:txBody>
                    <a:bodyPr/>
                    <a:lstStyle/>
                    <a:p>
                      <a:pPr algn="ctr"/>
                      <a:r>
                        <a:rPr lang="zh-TW" altLang="en-US" dirty="0" smtClean="0">
                          <a:solidFill>
                            <a:srgbClr val="000000"/>
                          </a:solidFill>
                        </a:rPr>
                        <a:t>農村旅遊網頁面影片或動畫的清晰度</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4.27</a:t>
                      </a:r>
                    </a:p>
                  </a:txBody>
                  <a:tcPr anchor="ctr">
                    <a:solidFill>
                      <a:schemeClr val="tx2">
                        <a:lumMod val="75000"/>
                      </a:schemeClr>
                    </a:solidFill>
                  </a:tcPr>
                </a:tc>
              </a:tr>
            </a:tbl>
          </a:graphicData>
        </a:graphic>
      </p:graphicFrame>
    </p:spTree>
    <p:extLst>
      <p:ext uri="{BB962C8B-B14F-4D97-AF65-F5344CB8AC3E}">
        <p14:creationId xmlns:p14="http://schemas.microsoft.com/office/powerpoint/2010/main" val="463047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結果</a:t>
            </a:r>
            <a:r>
              <a:rPr lang="en-US" altLang="zh-TW" dirty="0" smtClean="0">
                <a:latin typeface="標楷體" pitchFamily="65" charset="-120"/>
                <a:ea typeface="標楷體" pitchFamily="65" charset="-120"/>
              </a:rPr>
              <a:t>-3</a:t>
            </a:r>
            <a:endParaRPr lang="zh-TW" altLang="en-US" dirty="0"/>
          </a:p>
        </p:txBody>
      </p:sp>
      <p:sp>
        <p:nvSpPr>
          <p:cNvPr id="3" name="內容版面配置區 2"/>
          <p:cNvSpPr>
            <a:spLocks noGrp="1"/>
          </p:cNvSpPr>
          <p:nvPr>
            <p:ph idx="1"/>
          </p:nvPr>
        </p:nvSpPr>
        <p:spPr>
          <a:xfrm>
            <a:off x="251520" y="1412776"/>
            <a:ext cx="8686800" cy="5029200"/>
          </a:xfrm>
        </p:spPr>
        <p:txBody>
          <a:bodyPr/>
          <a:lstStyle/>
          <a:p>
            <a:r>
              <a:rPr lang="zh-TW" altLang="en-US" dirty="0"/>
              <a:t>不同</a:t>
            </a:r>
            <a:r>
              <a:rPr lang="zh-TW" altLang="en-US" dirty="0" smtClean="0"/>
              <a:t>性別對</a:t>
            </a:r>
            <a:r>
              <a:rPr lang="zh-TW" altLang="en-US" b="1" dirty="0"/>
              <a:t>網站內容和功能</a:t>
            </a:r>
            <a:r>
              <a:rPr lang="zh-TW" altLang="en-US" b="1" dirty="0" smtClean="0"/>
              <a:t>之差異性比較</a:t>
            </a:r>
            <a:endParaRPr lang="en-US" altLang="zh-TW" b="1" dirty="0" smtClean="0"/>
          </a:p>
          <a:p>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3789314057"/>
              </p:ext>
            </p:extLst>
          </p:nvPr>
        </p:nvGraphicFramePr>
        <p:xfrm>
          <a:off x="179510" y="1912643"/>
          <a:ext cx="8556830" cy="4352516"/>
        </p:xfrm>
        <a:graphic>
          <a:graphicData uri="http://schemas.openxmlformats.org/drawingml/2006/table">
            <a:tbl>
              <a:tblPr>
                <a:tableStyleId>{5C22544A-7EE6-4342-B048-85BDC9FD1C3A}</a:tableStyleId>
              </a:tblPr>
              <a:tblGrid>
                <a:gridCol w="2316480"/>
                <a:gridCol w="660833"/>
                <a:gridCol w="574702"/>
                <a:gridCol w="574702"/>
                <a:gridCol w="2478124"/>
                <a:gridCol w="687705"/>
                <a:gridCol w="590867"/>
                <a:gridCol w="673417"/>
              </a:tblGrid>
              <a:tr h="493769">
                <a:tc>
                  <a:txBody>
                    <a:bodyPr/>
                    <a:lstStyle/>
                    <a:p>
                      <a:pPr algn="ctr"/>
                      <a:r>
                        <a:rPr lang="zh-TW" altLang="en-US" sz="2000" dirty="0" smtClean="0">
                          <a:solidFill>
                            <a:srgbClr val="000000"/>
                          </a:solidFill>
                          <a:latin typeface="標楷體" panose="03000509000000000000" pitchFamily="65" charset="-120"/>
                          <a:ea typeface="標楷體" panose="03000509000000000000" pitchFamily="65" charset="-120"/>
                        </a:rPr>
                        <a:t>項目</a:t>
                      </a:r>
                      <a:endParaRPr lang="zh-TW" altLang="en-US" sz="20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zh-TW" altLang="en-US" sz="1600" b="1" dirty="0" smtClean="0">
                          <a:solidFill>
                            <a:schemeClr val="bg2"/>
                          </a:solidFill>
                        </a:rPr>
                        <a:t>男</a:t>
                      </a:r>
                      <a:endParaRPr lang="zh-TW" altLang="en-US" sz="1600" b="1" dirty="0">
                        <a:solidFill>
                          <a:schemeClr val="bg2"/>
                        </a:solidFill>
                      </a:endParaRPr>
                    </a:p>
                  </a:txBody>
                  <a:tcPr anchor="ctr">
                    <a:solidFill>
                      <a:schemeClr val="tx2">
                        <a:lumMod val="75000"/>
                      </a:schemeClr>
                    </a:solidFill>
                  </a:tcPr>
                </a:tc>
                <a:tc>
                  <a:txBody>
                    <a:bodyPr/>
                    <a:lstStyle/>
                    <a:p>
                      <a:pPr algn="ctr"/>
                      <a:r>
                        <a:rPr lang="zh-TW" altLang="en-US" sz="1600" b="1" dirty="0" smtClean="0">
                          <a:solidFill>
                            <a:schemeClr val="bg2"/>
                          </a:solidFill>
                        </a:rPr>
                        <a:t>女</a:t>
                      </a:r>
                      <a:endParaRPr lang="zh-TW" altLang="en-US" sz="1600" b="1" dirty="0">
                        <a:solidFill>
                          <a:schemeClr val="bg2"/>
                        </a:solidFill>
                      </a:endParaRPr>
                    </a:p>
                  </a:txBody>
                  <a:tcPr anchor="ctr">
                    <a:solidFill>
                      <a:schemeClr val="tx2">
                        <a:lumMod val="75000"/>
                      </a:schemeClr>
                    </a:solidFill>
                  </a:tcPr>
                </a:tc>
                <a:tc>
                  <a:txBody>
                    <a:bodyPr/>
                    <a:lstStyle/>
                    <a:p>
                      <a:pPr algn="ctr"/>
                      <a:r>
                        <a:rPr lang="en-US" altLang="zh-TW" sz="1600" b="1" dirty="0" smtClean="0">
                          <a:solidFill>
                            <a:schemeClr val="bg2"/>
                          </a:solidFill>
                        </a:rPr>
                        <a:t>p</a:t>
                      </a:r>
                      <a:endParaRPr lang="zh-TW" altLang="en-US" sz="1600" b="1" dirty="0">
                        <a:solidFill>
                          <a:schemeClr val="bg2"/>
                        </a:solidFill>
                      </a:endParaRPr>
                    </a:p>
                  </a:txBody>
                  <a:tcPr anchor="ctr">
                    <a:solidFill>
                      <a:schemeClr val="tx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solidFill>
                            <a:srgbClr val="000000"/>
                          </a:solidFill>
                          <a:latin typeface="標楷體" panose="03000509000000000000" pitchFamily="65" charset="-120"/>
                          <a:ea typeface="標楷體" panose="03000509000000000000" pitchFamily="65" charset="-120"/>
                        </a:rPr>
                        <a:t>項目</a:t>
                      </a:r>
                    </a:p>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600" dirty="0" smtClean="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zh-TW" altLang="en-US" b="1" dirty="0" smtClean="0">
                          <a:solidFill>
                            <a:schemeClr val="bg2"/>
                          </a:solidFill>
                        </a:rPr>
                        <a:t>男</a:t>
                      </a:r>
                      <a:endParaRPr lang="zh-TW" altLang="en-US" b="1" dirty="0">
                        <a:solidFill>
                          <a:schemeClr val="bg2"/>
                        </a:solidFill>
                      </a:endParaRPr>
                    </a:p>
                  </a:txBody>
                  <a:tcPr anchor="ctr">
                    <a:solidFill>
                      <a:schemeClr val="tx2">
                        <a:lumMod val="75000"/>
                      </a:schemeClr>
                    </a:solidFill>
                  </a:tcPr>
                </a:tc>
                <a:tc>
                  <a:txBody>
                    <a:bodyPr/>
                    <a:lstStyle/>
                    <a:p>
                      <a:pPr algn="ctr"/>
                      <a:r>
                        <a:rPr lang="zh-TW" altLang="en-US" b="1" dirty="0" smtClean="0">
                          <a:solidFill>
                            <a:schemeClr val="bg2"/>
                          </a:solidFill>
                        </a:rPr>
                        <a:t>女</a:t>
                      </a:r>
                      <a:endParaRPr lang="zh-TW" altLang="en-US" b="1" dirty="0">
                        <a:solidFill>
                          <a:schemeClr val="bg2"/>
                        </a:solidFill>
                      </a:endParaRPr>
                    </a:p>
                  </a:txBody>
                  <a:tcPr anchor="ctr">
                    <a:solidFill>
                      <a:schemeClr val="tx2">
                        <a:lumMod val="75000"/>
                      </a:schemeClr>
                    </a:solidFill>
                  </a:tcPr>
                </a:tc>
                <a:tc>
                  <a:txBody>
                    <a:bodyPr/>
                    <a:lstStyle/>
                    <a:p>
                      <a:pPr algn="ctr"/>
                      <a:r>
                        <a:rPr lang="en-US" altLang="zh-TW" b="1" dirty="0" smtClean="0">
                          <a:solidFill>
                            <a:schemeClr val="bg2"/>
                          </a:solidFill>
                        </a:rPr>
                        <a:t>p</a:t>
                      </a:r>
                      <a:endParaRPr lang="zh-TW" altLang="en-US" b="1" dirty="0">
                        <a:solidFill>
                          <a:schemeClr val="bg2"/>
                        </a:solidFill>
                      </a:endParaRPr>
                    </a:p>
                  </a:txBody>
                  <a:tcPr anchor="ctr">
                    <a:solidFill>
                      <a:schemeClr val="tx2">
                        <a:lumMod val="75000"/>
                      </a:schemeClr>
                    </a:solidFill>
                  </a:tcPr>
                </a:tc>
              </a:tr>
              <a:tr h="493769">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提供農村導覽地圖</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b="1" dirty="0" smtClean="0">
                          <a:solidFill>
                            <a:schemeClr val="bg2"/>
                          </a:solidFill>
                        </a:rPr>
                        <a:t>4.4</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4.37</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.83</a:t>
                      </a:r>
                      <a:endParaRPr lang="zh-TW" altLang="en-US" sz="1400" b="1" dirty="0">
                        <a:solidFill>
                          <a:schemeClr val="bg2"/>
                        </a:solidFill>
                      </a:endParaRPr>
                    </a:p>
                  </a:txBody>
                  <a:tcPr anchor="ctr">
                    <a:solidFill>
                      <a:schemeClr val="tx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dirty="0" smtClean="0">
                          <a:solidFill>
                            <a:srgbClr val="000000"/>
                          </a:solidFill>
                          <a:latin typeface="標楷體" panose="03000509000000000000" pitchFamily="65" charset="-120"/>
                          <a:ea typeface="標楷體" panose="03000509000000000000" pitchFamily="65" charset="-120"/>
                        </a:rPr>
                        <a:t>提供當地農村體驗活動</a:t>
                      </a:r>
                    </a:p>
                  </a:txBody>
                  <a:tcPr anchor="ctr"/>
                </a:tc>
                <a:tc>
                  <a:txBody>
                    <a:bodyPr/>
                    <a:lstStyle/>
                    <a:p>
                      <a:pPr algn="ctr"/>
                      <a:r>
                        <a:rPr lang="en-US" altLang="zh-TW" sz="1400" b="1" dirty="0" smtClean="0">
                          <a:solidFill>
                            <a:schemeClr val="bg2"/>
                          </a:solidFill>
                        </a:rPr>
                        <a:t>4.62</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4.33</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.015</a:t>
                      </a:r>
                      <a:r>
                        <a:rPr lang="zh-TW" altLang="en-US" sz="1400" b="1" dirty="0" smtClean="0">
                          <a:solidFill>
                            <a:schemeClr val="bg2"/>
                          </a:solidFill>
                        </a:rPr>
                        <a:t>*</a:t>
                      </a:r>
                      <a:endParaRPr lang="zh-TW" altLang="en-US" sz="1400" b="1" dirty="0">
                        <a:solidFill>
                          <a:schemeClr val="bg2"/>
                        </a:solidFill>
                      </a:endParaRPr>
                    </a:p>
                  </a:txBody>
                  <a:tcPr anchor="ctr">
                    <a:solidFill>
                      <a:schemeClr val="tx2">
                        <a:lumMod val="75000"/>
                      </a:schemeClr>
                    </a:solidFill>
                  </a:tcPr>
                </a:tc>
              </a:tr>
              <a:tr h="493769">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提供農村交通指南</a:t>
                      </a:r>
                    </a:p>
                  </a:txBody>
                  <a:tcPr anchor="ctr"/>
                </a:tc>
                <a:tc>
                  <a:txBody>
                    <a:bodyPr/>
                    <a:lstStyle/>
                    <a:p>
                      <a:pPr algn="ctr"/>
                      <a:r>
                        <a:rPr lang="en-US" altLang="zh-TW" sz="1400" b="1" dirty="0" smtClean="0">
                          <a:solidFill>
                            <a:schemeClr val="bg2"/>
                          </a:solidFill>
                        </a:rPr>
                        <a:t>4.58</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4.55</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.82</a:t>
                      </a:r>
                      <a:endParaRPr lang="zh-TW" altLang="en-US" sz="1400" b="1" dirty="0">
                        <a:solidFill>
                          <a:schemeClr val="bg2"/>
                        </a:solidFill>
                      </a:endParaRPr>
                    </a:p>
                  </a:txBody>
                  <a:tcPr anchor="ctr">
                    <a:solidFill>
                      <a:schemeClr val="tx2">
                        <a:lumMod val="75000"/>
                      </a:schemeClr>
                    </a:solidFill>
                  </a:tcPr>
                </a:tc>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可在農村旅遊網上訂購農產品</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dirty="0" smtClean="0">
                          <a:solidFill>
                            <a:srgbClr val="000000"/>
                          </a:solidFill>
                        </a:rPr>
                        <a:t>4.16</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3.73</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.007</a:t>
                      </a:r>
                      <a:r>
                        <a:rPr lang="zh-TW" altLang="en-US" sz="1400" dirty="0" smtClean="0">
                          <a:solidFill>
                            <a:srgbClr val="000000"/>
                          </a:solidFill>
                        </a:rPr>
                        <a:t>*</a:t>
                      </a:r>
                      <a:endParaRPr lang="zh-TW" altLang="en-US" sz="1400" dirty="0">
                        <a:solidFill>
                          <a:srgbClr val="000000"/>
                        </a:solidFill>
                      </a:endParaRPr>
                    </a:p>
                  </a:txBody>
                  <a:tcPr anchor="ctr">
                    <a:solidFill>
                      <a:schemeClr val="tx2">
                        <a:lumMod val="75000"/>
                      </a:schemeClr>
                    </a:solidFill>
                  </a:tcPr>
                </a:tc>
              </a:tr>
              <a:tr h="493769">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提供農村最新資訊</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dirty="0" smtClean="0">
                          <a:solidFill>
                            <a:srgbClr val="000000"/>
                          </a:solidFill>
                        </a:rPr>
                        <a:t>4.31</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4.18</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.84</a:t>
                      </a:r>
                      <a:endParaRPr lang="zh-TW" altLang="en-US" sz="1400" dirty="0">
                        <a:solidFill>
                          <a:srgbClr val="000000"/>
                        </a:solidFill>
                      </a:endParaRPr>
                    </a:p>
                  </a:txBody>
                  <a:tcPr anchor="ctr">
                    <a:solidFill>
                      <a:schemeClr val="tx2">
                        <a:lumMod val="75000"/>
                      </a:schemeClr>
                    </a:solidFill>
                  </a:tcPr>
                </a:tc>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農村旅遊網站內背景音樂設置</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dirty="0" smtClean="0">
                          <a:solidFill>
                            <a:srgbClr val="000000"/>
                          </a:solidFill>
                        </a:rPr>
                        <a:t>3.36</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3.22</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.486</a:t>
                      </a:r>
                      <a:endParaRPr lang="zh-TW" altLang="en-US" sz="1400" dirty="0">
                        <a:solidFill>
                          <a:srgbClr val="000000"/>
                        </a:solidFill>
                      </a:endParaRPr>
                    </a:p>
                  </a:txBody>
                  <a:tcPr anchor="ctr">
                    <a:solidFill>
                      <a:schemeClr val="tx2">
                        <a:lumMod val="75000"/>
                      </a:schemeClr>
                    </a:solidFill>
                  </a:tcPr>
                </a:tc>
              </a:tr>
              <a:tr h="493769">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提供農村特色介紹</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b="1" dirty="0" smtClean="0">
                          <a:solidFill>
                            <a:schemeClr val="bg2"/>
                          </a:solidFill>
                        </a:rPr>
                        <a:t>4.53</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4.41</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.38</a:t>
                      </a:r>
                      <a:endParaRPr lang="zh-TW" altLang="en-US" sz="1400" b="1" dirty="0">
                        <a:solidFill>
                          <a:schemeClr val="bg2"/>
                        </a:solidFill>
                      </a:endParaRPr>
                    </a:p>
                  </a:txBody>
                  <a:tcPr anchor="ctr">
                    <a:solidFill>
                      <a:schemeClr val="tx2">
                        <a:lumMod val="75000"/>
                      </a:schemeClr>
                    </a:solidFill>
                  </a:tcPr>
                </a:tc>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訂閱農村旅遊網電子報</a:t>
                      </a:r>
                    </a:p>
                  </a:txBody>
                  <a:tcPr anchor="ctr"/>
                </a:tc>
                <a:tc>
                  <a:txBody>
                    <a:bodyPr/>
                    <a:lstStyle/>
                    <a:p>
                      <a:pPr algn="ctr"/>
                      <a:r>
                        <a:rPr lang="en-US" altLang="zh-TW" sz="1400" dirty="0" smtClean="0">
                          <a:solidFill>
                            <a:srgbClr val="000000"/>
                          </a:solidFill>
                        </a:rPr>
                        <a:t>3.56</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3.56</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.973</a:t>
                      </a:r>
                      <a:endParaRPr lang="zh-TW" altLang="en-US" sz="1400" dirty="0">
                        <a:solidFill>
                          <a:srgbClr val="000000"/>
                        </a:solidFill>
                      </a:endParaRPr>
                    </a:p>
                  </a:txBody>
                  <a:tcPr anchor="ctr">
                    <a:solidFill>
                      <a:schemeClr val="tx2">
                        <a:lumMod val="75000"/>
                      </a:schemeClr>
                    </a:solidFill>
                  </a:tcPr>
                </a:tc>
              </a:tr>
              <a:tr h="493769">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提供農村當地聯絡方式</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b="1" dirty="0" smtClean="0">
                          <a:solidFill>
                            <a:schemeClr val="bg2"/>
                          </a:solidFill>
                        </a:rPr>
                        <a:t>4.42</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4.42</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.99</a:t>
                      </a:r>
                      <a:endParaRPr lang="zh-TW" altLang="en-US" sz="1400" b="1" dirty="0">
                        <a:solidFill>
                          <a:schemeClr val="bg2"/>
                        </a:solidFill>
                      </a:endParaRPr>
                    </a:p>
                  </a:txBody>
                  <a:tcPr anchor="ctr">
                    <a:solidFill>
                      <a:schemeClr val="tx2">
                        <a:lumMod val="75000"/>
                      </a:schemeClr>
                    </a:solidFill>
                  </a:tcPr>
                </a:tc>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設置留言板提供意見討論</a:t>
                      </a:r>
                    </a:p>
                  </a:txBody>
                  <a:tcPr anchor="ctr"/>
                </a:tc>
                <a:tc>
                  <a:txBody>
                    <a:bodyPr/>
                    <a:lstStyle/>
                    <a:p>
                      <a:pPr algn="ctr"/>
                      <a:r>
                        <a:rPr lang="en-US" altLang="zh-TW" sz="1400" dirty="0" smtClean="0">
                          <a:solidFill>
                            <a:srgbClr val="000000"/>
                          </a:solidFill>
                        </a:rPr>
                        <a:t>4.2</a:t>
                      </a:r>
                    </a:p>
                  </a:txBody>
                  <a:tcPr anchor="ctr">
                    <a:solidFill>
                      <a:schemeClr val="tx2">
                        <a:lumMod val="75000"/>
                      </a:schemeClr>
                    </a:solidFill>
                  </a:tcPr>
                </a:tc>
                <a:tc>
                  <a:txBody>
                    <a:bodyPr/>
                    <a:lstStyle/>
                    <a:p>
                      <a:pPr algn="ctr"/>
                      <a:r>
                        <a:rPr lang="en-US" altLang="zh-TW" sz="1400" dirty="0" smtClean="0">
                          <a:solidFill>
                            <a:srgbClr val="000000"/>
                          </a:solidFill>
                        </a:rPr>
                        <a:t>3.97</a:t>
                      </a:r>
                    </a:p>
                  </a:txBody>
                  <a:tcPr anchor="ctr">
                    <a:solidFill>
                      <a:schemeClr val="tx2">
                        <a:lumMod val="75000"/>
                      </a:schemeClr>
                    </a:solidFill>
                  </a:tcPr>
                </a:tc>
                <a:tc>
                  <a:txBody>
                    <a:bodyPr/>
                    <a:lstStyle/>
                    <a:p>
                      <a:pPr algn="ctr"/>
                      <a:r>
                        <a:rPr lang="en-US" altLang="zh-TW" sz="1400" dirty="0" smtClean="0">
                          <a:solidFill>
                            <a:srgbClr val="000000"/>
                          </a:solidFill>
                        </a:rPr>
                        <a:t>.169</a:t>
                      </a:r>
                    </a:p>
                  </a:txBody>
                  <a:tcPr anchor="ctr">
                    <a:solidFill>
                      <a:schemeClr val="tx2">
                        <a:lumMod val="75000"/>
                      </a:schemeClr>
                    </a:solidFill>
                  </a:tcPr>
                </a:tc>
              </a:tr>
              <a:tr h="493769">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提供農村照片</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b="1" dirty="0" smtClean="0">
                          <a:solidFill>
                            <a:schemeClr val="bg2"/>
                          </a:solidFill>
                        </a:rPr>
                        <a:t>4.4</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4.3</a:t>
                      </a:r>
                      <a:endParaRPr lang="zh-TW" altLang="en-US" sz="1400" b="1" dirty="0">
                        <a:solidFill>
                          <a:schemeClr val="bg2"/>
                        </a:solidFill>
                      </a:endParaRPr>
                    </a:p>
                  </a:txBody>
                  <a:tcPr anchor="ctr">
                    <a:solidFill>
                      <a:schemeClr val="tx2">
                        <a:lumMod val="75000"/>
                      </a:schemeClr>
                    </a:solidFill>
                  </a:tcPr>
                </a:tc>
                <a:tc>
                  <a:txBody>
                    <a:bodyPr/>
                    <a:lstStyle/>
                    <a:p>
                      <a:pPr algn="ctr"/>
                      <a:r>
                        <a:rPr lang="en-US" altLang="zh-TW" sz="1400" b="1" dirty="0" smtClean="0">
                          <a:solidFill>
                            <a:schemeClr val="bg2"/>
                          </a:solidFill>
                        </a:rPr>
                        <a:t>.48</a:t>
                      </a:r>
                      <a:endParaRPr lang="zh-TW" altLang="en-US" sz="1400" b="1" dirty="0">
                        <a:solidFill>
                          <a:schemeClr val="bg2"/>
                        </a:solidFill>
                      </a:endParaRPr>
                    </a:p>
                  </a:txBody>
                  <a:tcPr anchor="ctr">
                    <a:solidFill>
                      <a:schemeClr val="tx2">
                        <a:lumMod val="75000"/>
                      </a:schemeClr>
                    </a:solidFill>
                  </a:tcPr>
                </a:tc>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提供農村即時氣象更新</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dirty="0" smtClean="0">
                          <a:solidFill>
                            <a:srgbClr val="000000"/>
                          </a:solidFill>
                        </a:rPr>
                        <a:t>4.13</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4.11</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.885</a:t>
                      </a:r>
                      <a:endParaRPr lang="zh-TW" altLang="en-US" sz="1400" dirty="0">
                        <a:solidFill>
                          <a:srgbClr val="000000"/>
                        </a:solidFill>
                      </a:endParaRPr>
                    </a:p>
                  </a:txBody>
                  <a:tcPr anchor="ctr">
                    <a:solidFill>
                      <a:schemeClr val="tx2">
                        <a:lumMod val="75000"/>
                      </a:schemeClr>
                    </a:solidFill>
                  </a:tcPr>
                </a:tc>
              </a:tr>
              <a:tr h="493769">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設計農村旅遊網</a:t>
                      </a:r>
                      <a:r>
                        <a:rPr lang="en-US" altLang="zh-TW" sz="1600" dirty="0" smtClean="0">
                          <a:solidFill>
                            <a:srgbClr val="000000"/>
                          </a:solidFill>
                          <a:latin typeface="標楷體" panose="03000509000000000000" pitchFamily="65" charset="-120"/>
                          <a:ea typeface="標楷體" panose="03000509000000000000" pitchFamily="65" charset="-120"/>
                        </a:rPr>
                        <a:t/>
                      </a:r>
                      <a:br>
                        <a:rPr lang="en-US" altLang="zh-TW" sz="1600" dirty="0" smtClean="0">
                          <a:solidFill>
                            <a:srgbClr val="000000"/>
                          </a:solidFill>
                          <a:latin typeface="標楷體" panose="03000509000000000000" pitchFamily="65" charset="-120"/>
                          <a:ea typeface="標楷體" panose="03000509000000000000" pitchFamily="65" charset="-120"/>
                        </a:rPr>
                      </a:br>
                      <a:r>
                        <a:rPr lang="zh-TW" altLang="en-US" sz="1600" dirty="0" smtClean="0">
                          <a:solidFill>
                            <a:srgbClr val="000000"/>
                          </a:solidFill>
                          <a:latin typeface="標楷體" panose="03000509000000000000" pitchFamily="65" charset="-120"/>
                          <a:ea typeface="標楷體" panose="03000509000000000000" pitchFamily="65" charset="-120"/>
                        </a:rPr>
                        <a:t>手機版介面</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dirty="0" smtClean="0">
                          <a:solidFill>
                            <a:srgbClr val="000000"/>
                          </a:solidFill>
                        </a:rPr>
                        <a:t>4.2</a:t>
                      </a:r>
                    </a:p>
                  </a:txBody>
                  <a:tcPr anchor="ctr">
                    <a:solidFill>
                      <a:schemeClr val="tx2">
                        <a:lumMod val="75000"/>
                      </a:schemeClr>
                    </a:solidFill>
                  </a:tcPr>
                </a:tc>
                <a:tc>
                  <a:txBody>
                    <a:bodyPr/>
                    <a:lstStyle/>
                    <a:p>
                      <a:pPr algn="ctr"/>
                      <a:r>
                        <a:rPr lang="en-US" altLang="zh-TW" sz="1400" dirty="0" smtClean="0">
                          <a:solidFill>
                            <a:srgbClr val="000000"/>
                          </a:solidFill>
                        </a:rPr>
                        <a:t>4.18</a:t>
                      </a:r>
                    </a:p>
                  </a:txBody>
                  <a:tcPr anchor="ctr">
                    <a:solidFill>
                      <a:schemeClr val="tx2">
                        <a:lumMod val="75000"/>
                      </a:schemeClr>
                    </a:solidFill>
                  </a:tcPr>
                </a:tc>
                <a:tc>
                  <a:txBody>
                    <a:bodyPr/>
                    <a:lstStyle/>
                    <a:p>
                      <a:pPr algn="ctr"/>
                      <a:r>
                        <a:rPr lang="en-US" altLang="zh-TW" sz="1400" dirty="0" smtClean="0">
                          <a:solidFill>
                            <a:srgbClr val="000000"/>
                          </a:solidFill>
                        </a:rPr>
                        <a:t>.88</a:t>
                      </a:r>
                    </a:p>
                  </a:txBody>
                  <a:tcPr anchor="ctr">
                    <a:solidFill>
                      <a:schemeClr val="tx2">
                        <a:lumMod val="75000"/>
                      </a:schemeClr>
                    </a:solidFill>
                  </a:tcPr>
                </a:tc>
                <a:tc>
                  <a:txBody>
                    <a:bodyPr/>
                    <a:lstStyle/>
                    <a:p>
                      <a:pPr algn="ctr"/>
                      <a:r>
                        <a:rPr lang="zh-TW" altLang="en-US" sz="1600" dirty="0" smtClean="0">
                          <a:solidFill>
                            <a:srgbClr val="000000"/>
                          </a:solidFill>
                          <a:latin typeface="標楷體" panose="03000509000000000000" pitchFamily="65" charset="-120"/>
                          <a:ea typeface="標楷體" panose="03000509000000000000" pitchFamily="65" charset="-120"/>
                        </a:rPr>
                        <a:t>設置農村旅遊的社群網站</a:t>
                      </a:r>
                      <a:endParaRPr lang="zh-TW" altLang="en-US" sz="1600" dirty="0">
                        <a:solidFill>
                          <a:srgbClr val="000000"/>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1400" dirty="0" smtClean="0">
                          <a:solidFill>
                            <a:srgbClr val="000000"/>
                          </a:solidFill>
                        </a:rPr>
                        <a:t>4.29</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4.01</a:t>
                      </a:r>
                      <a:endParaRPr lang="zh-TW" altLang="en-US" sz="1400" dirty="0">
                        <a:solidFill>
                          <a:srgbClr val="000000"/>
                        </a:solidFill>
                      </a:endParaRPr>
                    </a:p>
                  </a:txBody>
                  <a:tcPr anchor="ctr">
                    <a:solidFill>
                      <a:schemeClr val="tx2">
                        <a:lumMod val="75000"/>
                      </a:schemeClr>
                    </a:solidFill>
                  </a:tcPr>
                </a:tc>
                <a:tc>
                  <a:txBody>
                    <a:bodyPr/>
                    <a:lstStyle/>
                    <a:p>
                      <a:pPr algn="ctr"/>
                      <a:r>
                        <a:rPr lang="en-US" altLang="zh-TW" sz="1400" dirty="0" smtClean="0">
                          <a:solidFill>
                            <a:srgbClr val="000000"/>
                          </a:solidFill>
                        </a:rPr>
                        <a:t>.072</a:t>
                      </a:r>
                      <a:endParaRPr lang="zh-TW" altLang="en-US" sz="1400" dirty="0">
                        <a:solidFill>
                          <a:srgbClr val="000000"/>
                        </a:solidFill>
                      </a:endParaRPr>
                    </a:p>
                  </a:txBody>
                  <a:tcPr anchor="ctr">
                    <a:solidFill>
                      <a:schemeClr val="tx2">
                        <a:lumMod val="75000"/>
                      </a:schemeClr>
                    </a:solidFill>
                  </a:tcPr>
                </a:tc>
              </a:tr>
            </a:tbl>
          </a:graphicData>
        </a:graphic>
      </p:graphicFrame>
    </p:spTree>
    <p:extLst>
      <p:ext uri="{BB962C8B-B14F-4D97-AF65-F5344CB8AC3E}">
        <p14:creationId xmlns:p14="http://schemas.microsoft.com/office/powerpoint/2010/main" val="1135279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結果</a:t>
            </a:r>
            <a:r>
              <a:rPr lang="en-US" altLang="zh-TW" dirty="0" smtClean="0">
                <a:latin typeface="標楷體" pitchFamily="65" charset="-120"/>
                <a:ea typeface="標楷體" pitchFamily="65" charset="-120"/>
              </a:rPr>
              <a:t>-4</a:t>
            </a:r>
            <a:endParaRPr lang="zh-TW" altLang="en-US" dirty="0"/>
          </a:p>
        </p:txBody>
      </p:sp>
      <p:sp>
        <p:nvSpPr>
          <p:cNvPr id="3" name="內容版面配置區 2"/>
          <p:cNvSpPr>
            <a:spLocks noGrp="1"/>
          </p:cNvSpPr>
          <p:nvPr>
            <p:ph idx="1"/>
          </p:nvPr>
        </p:nvSpPr>
        <p:spPr>
          <a:xfrm>
            <a:off x="228600" y="1600200"/>
            <a:ext cx="8686800" cy="676672"/>
          </a:xfrm>
        </p:spPr>
        <p:txBody>
          <a:bodyPr/>
          <a:lstStyle/>
          <a:p>
            <a:r>
              <a:rPr lang="zh-TW" altLang="en-US" dirty="0"/>
              <a:t>不同</a:t>
            </a:r>
            <a:r>
              <a:rPr lang="zh-TW" altLang="en-US" dirty="0" smtClean="0"/>
              <a:t>性別</a:t>
            </a:r>
            <a:r>
              <a:rPr lang="zh-TW" altLang="en-US" b="1" dirty="0"/>
              <a:t>版面設計及色調</a:t>
            </a:r>
            <a:r>
              <a:rPr lang="zh-TW" altLang="en-US" b="1" dirty="0" smtClean="0"/>
              <a:t>之</a:t>
            </a:r>
            <a:r>
              <a:rPr lang="zh-TW" altLang="en-US" b="1" dirty="0"/>
              <a:t>差異性比較</a:t>
            </a:r>
            <a:endParaRPr lang="en-US" altLang="zh-TW" b="1" dirty="0"/>
          </a:p>
          <a:p>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2219681174"/>
              </p:ext>
            </p:extLst>
          </p:nvPr>
        </p:nvGraphicFramePr>
        <p:xfrm>
          <a:off x="971600" y="2276873"/>
          <a:ext cx="6408712" cy="3806826"/>
        </p:xfrm>
        <a:graphic>
          <a:graphicData uri="http://schemas.openxmlformats.org/drawingml/2006/table">
            <a:tbl>
              <a:tblPr>
                <a:tableStyleId>{5C22544A-7EE6-4342-B048-85BDC9FD1C3A}</a:tableStyleId>
              </a:tblPr>
              <a:tblGrid>
                <a:gridCol w="4223142"/>
                <a:gridCol w="640080"/>
                <a:gridCol w="596981"/>
                <a:gridCol w="948509"/>
              </a:tblGrid>
              <a:tr h="420090">
                <a:tc>
                  <a:txBody>
                    <a:bodyPr/>
                    <a:lstStyle/>
                    <a:p>
                      <a:pPr algn="ctr"/>
                      <a:r>
                        <a:rPr lang="zh-TW" altLang="en-US" dirty="0" smtClean="0">
                          <a:solidFill>
                            <a:srgbClr val="000000"/>
                          </a:solidFill>
                        </a:rPr>
                        <a:t>項目</a:t>
                      </a:r>
                    </a:p>
                  </a:txBody>
                  <a:tcPr anchor="ctr"/>
                </a:tc>
                <a:tc>
                  <a:txBody>
                    <a:bodyPr/>
                    <a:lstStyle/>
                    <a:p>
                      <a:pPr algn="ctr"/>
                      <a:r>
                        <a:rPr lang="zh-TW" altLang="en-US" b="0" dirty="0" smtClean="0">
                          <a:solidFill>
                            <a:srgbClr val="000000"/>
                          </a:solidFill>
                          <a:latin typeface="Times New Roman" panose="02020603050405020304" pitchFamily="18" charset="0"/>
                          <a:cs typeface="Times New Roman" panose="02020603050405020304" pitchFamily="18" charset="0"/>
                        </a:rPr>
                        <a:t>男</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zh-TW" altLang="en-US" b="0" dirty="0" smtClean="0">
                          <a:solidFill>
                            <a:srgbClr val="000000"/>
                          </a:solidFill>
                          <a:latin typeface="Times New Roman" panose="02020603050405020304" pitchFamily="18" charset="0"/>
                          <a:cs typeface="Times New Roman" panose="02020603050405020304" pitchFamily="18" charset="0"/>
                        </a:rPr>
                        <a:t>女</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p</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475260">
                <a:tc>
                  <a:txBody>
                    <a:bodyPr/>
                    <a:lstStyle/>
                    <a:p>
                      <a:pPr algn="ctr"/>
                      <a:r>
                        <a:rPr lang="zh-TW" altLang="en-US" dirty="0" smtClean="0">
                          <a:solidFill>
                            <a:srgbClr val="000000"/>
                          </a:solidFill>
                        </a:rPr>
                        <a:t>農村旅遊網站內各項目分類及排版的明確性</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4.24</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4.37</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.34</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366624">
                <a:tc>
                  <a:txBody>
                    <a:bodyPr/>
                    <a:lstStyle/>
                    <a:p>
                      <a:pPr algn="ctr"/>
                      <a:r>
                        <a:rPr lang="zh-TW" altLang="en-US" dirty="0" smtClean="0">
                          <a:solidFill>
                            <a:srgbClr val="000000"/>
                          </a:solidFill>
                        </a:rPr>
                        <a:t>農村旅遊網站字體大小的舒適度</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4.29</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4.26</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.83</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366624">
                <a:tc>
                  <a:txBody>
                    <a:bodyPr/>
                    <a:lstStyle/>
                    <a:p>
                      <a:pPr algn="ctr"/>
                      <a:r>
                        <a:rPr lang="zh-TW" altLang="en-US" dirty="0" smtClean="0">
                          <a:solidFill>
                            <a:srgbClr val="000000"/>
                          </a:solidFill>
                        </a:rPr>
                        <a:t>農村旅遊網站內連結項目名稱簡單易懂</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4.33</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4.38</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.72</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475260">
                <a:tc>
                  <a:txBody>
                    <a:bodyPr/>
                    <a:lstStyle/>
                    <a:p>
                      <a:pPr algn="ctr"/>
                      <a:r>
                        <a:rPr lang="zh-TW" altLang="en-US" dirty="0" smtClean="0">
                          <a:solidFill>
                            <a:srgbClr val="000000"/>
                          </a:solidFill>
                        </a:rPr>
                        <a:t>農村旅遊網內連結項目底下要有細部分類</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4.00</a:t>
                      </a: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3.92</a:t>
                      </a: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.587</a:t>
                      </a:r>
                    </a:p>
                  </a:txBody>
                  <a:tcPr anchor="ctr">
                    <a:solidFill>
                      <a:schemeClr val="tx2">
                        <a:lumMod val="75000"/>
                      </a:schemeClr>
                    </a:solidFill>
                  </a:tcPr>
                </a:tc>
              </a:tr>
              <a:tr h="366624">
                <a:tc>
                  <a:txBody>
                    <a:bodyPr/>
                    <a:lstStyle/>
                    <a:p>
                      <a:pPr algn="ctr"/>
                      <a:r>
                        <a:rPr lang="zh-TW" altLang="en-US" dirty="0" smtClean="0">
                          <a:solidFill>
                            <a:srgbClr val="000000"/>
                          </a:solidFill>
                        </a:rPr>
                        <a:t>農村旅遊網站字體大小的舒適度</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4.29</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4.26</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.83</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475260">
                <a:tc>
                  <a:txBody>
                    <a:bodyPr/>
                    <a:lstStyle/>
                    <a:p>
                      <a:pPr algn="ctr"/>
                      <a:r>
                        <a:rPr lang="zh-TW" altLang="en-US" dirty="0" smtClean="0">
                          <a:solidFill>
                            <a:srgbClr val="000000"/>
                          </a:solidFill>
                        </a:rPr>
                        <a:t>農村旅遊網站頁面連結項目用另一種顏色標示確認</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4.07</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3.86</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.191</a:t>
                      </a:r>
                      <a:endParaRPr lang="zh-TW" altLang="en-US" b="0" dirty="0">
                        <a:solidFill>
                          <a:srgbClr val="000000"/>
                        </a:solidFill>
                        <a:latin typeface="Times New Roman" panose="02020603050405020304" pitchFamily="18" charset="0"/>
                        <a:cs typeface="Times New Roman" panose="02020603050405020304" pitchFamily="18" charset="0"/>
                      </a:endParaRPr>
                    </a:p>
                  </a:txBody>
                  <a:tcPr anchor="ctr">
                    <a:solidFill>
                      <a:schemeClr val="tx2">
                        <a:lumMod val="75000"/>
                      </a:schemeClr>
                    </a:solidFill>
                  </a:tcPr>
                </a:tc>
              </a:tr>
              <a:tr h="366624">
                <a:tc>
                  <a:txBody>
                    <a:bodyPr/>
                    <a:lstStyle/>
                    <a:p>
                      <a:pPr algn="ctr"/>
                      <a:r>
                        <a:rPr lang="zh-TW" altLang="en-US" dirty="0" smtClean="0">
                          <a:solidFill>
                            <a:srgbClr val="000000"/>
                          </a:solidFill>
                        </a:rPr>
                        <a:t>農村旅遊網頁面影片或動畫的清晰度</a:t>
                      </a:r>
                    </a:p>
                  </a:txBody>
                  <a:tcPr anchor="ct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4.16</a:t>
                      </a: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4.25</a:t>
                      </a:r>
                    </a:p>
                  </a:txBody>
                  <a:tcPr anchor="ctr">
                    <a:solidFill>
                      <a:schemeClr val="tx2">
                        <a:lumMod val="75000"/>
                      </a:schemeClr>
                    </a:solidFill>
                  </a:tcPr>
                </a:tc>
                <a:tc>
                  <a:txBody>
                    <a:bodyPr/>
                    <a:lstStyle/>
                    <a:p>
                      <a:pPr algn="ctr"/>
                      <a:r>
                        <a:rPr lang="en-US" altLang="zh-TW" b="0" dirty="0" smtClean="0">
                          <a:solidFill>
                            <a:srgbClr val="000000"/>
                          </a:solidFill>
                          <a:latin typeface="Times New Roman" panose="02020603050405020304" pitchFamily="18" charset="0"/>
                          <a:cs typeface="Times New Roman" panose="02020603050405020304" pitchFamily="18" charset="0"/>
                        </a:rPr>
                        <a:t>.542</a:t>
                      </a:r>
                    </a:p>
                  </a:txBody>
                  <a:tcPr anchor="ctr">
                    <a:solidFill>
                      <a:schemeClr val="tx2">
                        <a:lumMod val="75000"/>
                      </a:schemeClr>
                    </a:solidFill>
                  </a:tcPr>
                </a:tc>
              </a:tr>
            </a:tbl>
          </a:graphicData>
        </a:graphic>
      </p:graphicFrame>
    </p:spTree>
    <p:extLst>
      <p:ext uri="{BB962C8B-B14F-4D97-AF65-F5344CB8AC3E}">
        <p14:creationId xmlns:p14="http://schemas.microsoft.com/office/powerpoint/2010/main" val="3571157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結果</a:t>
            </a:r>
            <a:r>
              <a:rPr lang="en-US" altLang="zh-TW" dirty="0" smtClean="0">
                <a:latin typeface="標楷體" pitchFamily="65" charset="-120"/>
                <a:ea typeface="標楷體" pitchFamily="65" charset="-120"/>
              </a:rPr>
              <a:t>-5</a:t>
            </a:r>
            <a:endParaRPr lang="zh-TW" altLang="en-US" dirty="0"/>
          </a:p>
        </p:txBody>
      </p:sp>
      <p:sp>
        <p:nvSpPr>
          <p:cNvPr id="3" name="內容版面配置區 2"/>
          <p:cNvSpPr>
            <a:spLocks noGrp="1"/>
          </p:cNvSpPr>
          <p:nvPr>
            <p:ph idx="1"/>
          </p:nvPr>
        </p:nvSpPr>
        <p:spPr/>
        <p:txBody>
          <a:bodyPr/>
          <a:lstStyle/>
          <a:p>
            <a:r>
              <a:rPr lang="zh-TW" altLang="en-US" dirty="0"/>
              <a:t>不同</a:t>
            </a:r>
            <a:r>
              <a:rPr lang="zh-TW" altLang="en-US" dirty="0" smtClean="0"/>
              <a:t>年齡族群對於</a:t>
            </a:r>
            <a:r>
              <a:rPr lang="zh-TW" altLang="en-US" b="1" dirty="0"/>
              <a:t>網站內容和</a:t>
            </a:r>
            <a:r>
              <a:rPr lang="zh-TW" altLang="en-US" b="1" dirty="0" smtClean="0"/>
              <a:t>功能和</a:t>
            </a:r>
            <a:r>
              <a:rPr lang="zh-TW" altLang="en-US" b="1" dirty="0"/>
              <a:t>版面設計及</a:t>
            </a:r>
            <a:r>
              <a:rPr lang="zh-TW" altLang="en-US" b="1" dirty="0" smtClean="0"/>
              <a:t>色調</a:t>
            </a:r>
            <a:r>
              <a:rPr lang="zh-TW" altLang="en-US" b="1" dirty="0"/>
              <a:t>之差異性</a:t>
            </a:r>
            <a:r>
              <a:rPr lang="zh-TW" altLang="en-US" b="1" dirty="0" smtClean="0"/>
              <a:t>比較</a:t>
            </a:r>
            <a:endParaRPr lang="en-US" altLang="zh-TW" b="1" dirty="0" smtClean="0"/>
          </a:p>
          <a:p>
            <a:pPr lvl="1"/>
            <a:r>
              <a:rPr lang="zh-TW" altLang="en-US" dirty="0" smtClean="0"/>
              <a:t>經單因子變異數分析之比較發覺僅有是否有當地聯絡方式</a:t>
            </a:r>
            <a:r>
              <a:rPr lang="en-US" altLang="zh-TW" dirty="0" smtClean="0"/>
              <a:t>(p=.039)</a:t>
            </a:r>
            <a:r>
              <a:rPr lang="zh-TW" altLang="en-US" dirty="0" smtClean="0"/>
              <a:t>以及是否提供當地之農村體驗活動</a:t>
            </a:r>
            <a:r>
              <a:rPr lang="en-US" altLang="zh-TW" dirty="0"/>
              <a:t>(p=.039)</a:t>
            </a:r>
            <a:r>
              <a:rPr lang="zh-TW" altLang="en-US" dirty="0" smtClean="0"/>
              <a:t>上有差異。</a:t>
            </a:r>
            <a:endParaRPr lang="en-US" altLang="zh-TW" dirty="0" smtClean="0"/>
          </a:p>
          <a:p>
            <a:pPr lvl="1"/>
            <a:r>
              <a:rPr lang="zh-TW" altLang="en-US" dirty="0"/>
              <a:t>再</a:t>
            </a:r>
            <a:r>
              <a:rPr lang="zh-TW" altLang="en-US" dirty="0" smtClean="0"/>
              <a:t>進行事後比較發現</a:t>
            </a:r>
            <a:endParaRPr lang="en-US" altLang="zh-TW" dirty="0" smtClean="0"/>
          </a:p>
          <a:p>
            <a:pPr lvl="2"/>
            <a:r>
              <a:rPr lang="en-US" altLang="zh-TW" dirty="0" smtClean="0"/>
              <a:t>31~40</a:t>
            </a:r>
            <a:r>
              <a:rPr lang="zh-TW" altLang="en-US" dirty="0" smtClean="0"/>
              <a:t>歲的族群與</a:t>
            </a:r>
            <a:r>
              <a:rPr lang="en-US" altLang="zh-TW" dirty="0" smtClean="0"/>
              <a:t>21~30</a:t>
            </a:r>
            <a:r>
              <a:rPr lang="zh-TW" altLang="en-US" dirty="0" smtClean="0"/>
              <a:t>歲</a:t>
            </a:r>
            <a:r>
              <a:rPr lang="zh-TW" altLang="en-US" dirty="0"/>
              <a:t>族群</a:t>
            </a:r>
            <a:r>
              <a:rPr lang="zh-TW" altLang="en-US" dirty="0" smtClean="0"/>
              <a:t>在對於聯絡方式有明顯差異</a:t>
            </a:r>
            <a:r>
              <a:rPr lang="en-US" altLang="zh-TW" dirty="0" smtClean="0"/>
              <a:t>(p=.04)</a:t>
            </a:r>
            <a:r>
              <a:rPr lang="zh-TW" altLang="en-US" dirty="0" smtClean="0"/>
              <a:t>，</a:t>
            </a:r>
            <a:r>
              <a:rPr lang="en-US" altLang="zh-TW" dirty="0" smtClean="0"/>
              <a:t> </a:t>
            </a:r>
            <a:r>
              <a:rPr lang="en-US" altLang="zh-TW" dirty="0"/>
              <a:t>31~40</a:t>
            </a:r>
            <a:r>
              <a:rPr lang="zh-TW" altLang="en-US" dirty="0"/>
              <a:t>歲的</a:t>
            </a:r>
            <a:r>
              <a:rPr lang="zh-TW" altLang="en-US" dirty="0" smtClean="0"/>
              <a:t>族群認為</a:t>
            </a:r>
            <a:r>
              <a:rPr lang="zh-TW" altLang="en-US" dirty="0"/>
              <a:t>聯絡</a:t>
            </a:r>
            <a:r>
              <a:rPr lang="zh-TW" altLang="en-US" dirty="0" smtClean="0"/>
              <a:t>方式的資訊是比較重要的。</a:t>
            </a:r>
            <a:endParaRPr lang="en-US" altLang="zh-TW" dirty="0" smtClean="0"/>
          </a:p>
          <a:p>
            <a:pPr lvl="2"/>
            <a:r>
              <a:rPr lang="zh-TW" altLang="en-US" dirty="0"/>
              <a:t>在農村體驗活動</a:t>
            </a:r>
            <a:r>
              <a:rPr lang="zh-TW" altLang="en-US" dirty="0" smtClean="0"/>
              <a:t>部分，</a:t>
            </a:r>
            <a:r>
              <a:rPr lang="en-US" altLang="zh-TW" dirty="0" smtClean="0"/>
              <a:t>20</a:t>
            </a:r>
            <a:r>
              <a:rPr lang="zh-TW" altLang="en-US" dirty="0" smtClean="0"/>
              <a:t>歲以下的年輕人與</a:t>
            </a:r>
            <a:r>
              <a:rPr lang="en-US" altLang="zh-TW" dirty="0"/>
              <a:t>31~40</a:t>
            </a:r>
            <a:r>
              <a:rPr lang="zh-TW" altLang="en-US" dirty="0"/>
              <a:t>歲的</a:t>
            </a:r>
            <a:r>
              <a:rPr lang="zh-TW" altLang="en-US" dirty="0" smtClean="0"/>
              <a:t>族群有明顯差異</a:t>
            </a:r>
            <a:r>
              <a:rPr lang="en-US" altLang="zh-TW" dirty="0" smtClean="0"/>
              <a:t>(p=.044)</a:t>
            </a:r>
            <a:r>
              <a:rPr lang="zh-TW" altLang="en-US" dirty="0" smtClean="0"/>
              <a:t>，顯示</a:t>
            </a:r>
            <a:r>
              <a:rPr lang="en-US" altLang="zh-TW" dirty="0"/>
              <a:t>20</a:t>
            </a:r>
            <a:r>
              <a:rPr lang="zh-TW" altLang="en-US" dirty="0"/>
              <a:t>歲以下的</a:t>
            </a:r>
            <a:r>
              <a:rPr lang="zh-TW" altLang="en-US" dirty="0" smtClean="0"/>
              <a:t>年輕人較喜歡農村體驗活動。</a:t>
            </a:r>
            <a:endParaRPr lang="en-US" altLang="zh-TW" dirty="0" smtClean="0"/>
          </a:p>
          <a:p>
            <a:pPr lvl="1"/>
            <a:endParaRPr lang="zh-TW" altLang="en-US" dirty="0"/>
          </a:p>
        </p:txBody>
      </p:sp>
    </p:spTree>
    <p:extLst>
      <p:ext uri="{BB962C8B-B14F-4D97-AF65-F5344CB8AC3E}">
        <p14:creationId xmlns:p14="http://schemas.microsoft.com/office/powerpoint/2010/main" val="34535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結果</a:t>
            </a:r>
            <a:r>
              <a:rPr lang="en-US" altLang="zh-TW" dirty="0" smtClean="0">
                <a:latin typeface="標楷體" pitchFamily="65" charset="-120"/>
                <a:ea typeface="標楷體" pitchFamily="65" charset="-120"/>
              </a:rPr>
              <a:t>-6</a:t>
            </a:r>
            <a:endParaRPr lang="zh-TW" altLang="en-US" dirty="0"/>
          </a:p>
        </p:txBody>
      </p:sp>
      <p:sp>
        <p:nvSpPr>
          <p:cNvPr id="3" name="內容版面配置區 2"/>
          <p:cNvSpPr>
            <a:spLocks noGrp="1"/>
          </p:cNvSpPr>
          <p:nvPr>
            <p:ph idx="1"/>
          </p:nvPr>
        </p:nvSpPr>
        <p:spPr/>
        <p:txBody>
          <a:bodyPr/>
          <a:lstStyle/>
          <a:p>
            <a:r>
              <a:rPr lang="zh-TW" altLang="en-US" dirty="0" smtClean="0"/>
              <a:t>不同教育程度對於</a:t>
            </a:r>
            <a:r>
              <a:rPr lang="zh-TW" altLang="en-US" b="1" dirty="0"/>
              <a:t>網站內容和功能和版面設計及色調之差異性</a:t>
            </a:r>
            <a:r>
              <a:rPr lang="zh-TW" altLang="en-US" b="1" dirty="0" smtClean="0"/>
              <a:t>比較</a:t>
            </a:r>
            <a:endParaRPr lang="en-US" altLang="zh-TW" b="1" dirty="0" smtClean="0"/>
          </a:p>
          <a:p>
            <a:pPr lvl="1"/>
            <a:r>
              <a:rPr lang="zh-TW" altLang="en-US" dirty="0"/>
              <a:t>經單因子變異數分析之比較發覺僅有是否</a:t>
            </a:r>
            <a:r>
              <a:rPr lang="zh-TW" altLang="en-US" dirty="0" smtClean="0"/>
              <a:t>有提供農村交通指南</a:t>
            </a:r>
            <a:r>
              <a:rPr lang="en-US" altLang="zh-TW" dirty="0" smtClean="0"/>
              <a:t>(</a:t>
            </a:r>
            <a:r>
              <a:rPr lang="en-US" altLang="zh-TW" dirty="0"/>
              <a:t>p=.</a:t>
            </a:r>
            <a:r>
              <a:rPr lang="en-US" altLang="zh-TW" dirty="0" smtClean="0"/>
              <a:t>008)</a:t>
            </a:r>
            <a:r>
              <a:rPr lang="zh-TW" altLang="en-US" dirty="0" smtClean="0"/>
              <a:t> 有差異。</a:t>
            </a:r>
            <a:endParaRPr lang="en-US" altLang="zh-TW" dirty="0"/>
          </a:p>
          <a:p>
            <a:pPr lvl="1"/>
            <a:r>
              <a:rPr lang="zh-TW" altLang="en-US" dirty="0"/>
              <a:t>再進行事後比較發現</a:t>
            </a:r>
            <a:endParaRPr lang="en-US" altLang="zh-TW" dirty="0"/>
          </a:p>
          <a:p>
            <a:pPr lvl="2"/>
            <a:r>
              <a:rPr lang="zh-TW" altLang="en-US" dirty="0" smtClean="0"/>
              <a:t>高中職畢業族群與大學畢業族群</a:t>
            </a:r>
            <a:r>
              <a:rPr lang="zh-TW" altLang="en-US" dirty="0"/>
              <a:t>在</a:t>
            </a:r>
            <a:r>
              <a:rPr lang="zh-TW" altLang="en-US" dirty="0" smtClean="0"/>
              <a:t>對於</a:t>
            </a:r>
            <a:r>
              <a:rPr lang="zh-TW" altLang="en-US" dirty="0"/>
              <a:t>是否有提供農村交通指南</a:t>
            </a:r>
            <a:r>
              <a:rPr lang="zh-TW" altLang="en-US" dirty="0" smtClean="0"/>
              <a:t>有</a:t>
            </a:r>
            <a:r>
              <a:rPr lang="zh-TW" altLang="en-US" dirty="0"/>
              <a:t>明顯差異</a:t>
            </a:r>
            <a:r>
              <a:rPr lang="en-US" altLang="zh-TW" dirty="0"/>
              <a:t>(p=.</a:t>
            </a:r>
            <a:r>
              <a:rPr lang="en-US" altLang="zh-TW" dirty="0" smtClean="0"/>
              <a:t>009)</a:t>
            </a:r>
            <a:r>
              <a:rPr lang="zh-TW" altLang="en-US" dirty="0" smtClean="0"/>
              <a:t>，高中畢業的</a:t>
            </a:r>
            <a:r>
              <a:rPr lang="zh-TW" altLang="en-US" dirty="0"/>
              <a:t>族群</a:t>
            </a:r>
            <a:r>
              <a:rPr lang="zh-TW" altLang="en-US" dirty="0" smtClean="0"/>
              <a:t>認為</a:t>
            </a:r>
            <a:r>
              <a:rPr lang="zh-TW" altLang="en-US" dirty="0"/>
              <a:t>是否有提供農村交通指南</a:t>
            </a:r>
            <a:r>
              <a:rPr lang="zh-TW" altLang="en-US" dirty="0" smtClean="0"/>
              <a:t>是</a:t>
            </a:r>
            <a:r>
              <a:rPr lang="zh-TW" altLang="en-US" dirty="0"/>
              <a:t>比較重要的</a:t>
            </a:r>
            <a:r>
              <a:rPr lang="zh-TW" altLang="en-US" dirty="0" smtClean="0"/>
              <a:t>。</a:t>
            </a:r>
            <a:endParaRPr lang="en-US" altLang="zh-TW" b="1" dirty="0" smtClean="0"/>
          </a:p>
          <a:p>
            <a:endParaRPr lang="en-US" altLang="zh-TW" b="1" dirty="0"/>
          </a:p>
          <a:p>
            <a:endParaRPr lang="zh-TW" altLang="en-US" dirty="0"/>
          </a:p>
        </p:txBody>
      </p:sp>
    </p:spTree>
    <p:extLst>
      <p:ext uri="{BB962C8B-B14F-4D97-AF65-F5344CB8AC3E}">
        <p14:creationId xmlns:p14="http://schemas.microsoft.com/office/powerpoint/2010/main" val="2721906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764704"/>
            <a:ext cx="6705600" cy="609600"/>
          </a:xfrm>
        </p:spPr>
        <p:txBody>
          <a:bodyPr/>
          <a:lstStyle/>
          <a:p>
            <a:r>
              <a:rPr lang="zh-TW" altLang="en-US" dirty="0">
                <a:latin typeface="標楷體" pitchFamily="65" charset="-120"/>
                <a:ea typeface="標楷體" pitchFamily="65" charset="-120"/>
              </a:rPr>
              <a:t>結果</a:t>
            </a:r>
            <a:r>
              <a:rPr lang="en-US" altLang="zh-TW" dirty="0" smtClean="0">
                <a:latin typeface="標楷體" pitchFamily="65" charset="-120"/>
                <a:ea typeface="標楷體" pitchFamily="65" charset="-120"/>
              </a:rPr>
              <a:t>-7</a:t>
            </a:r>
            <a:endParaRPr lang="zh-TW" altLang="en-US" dirty="0"/>
          </a:p>
        </p:txBody>
      </p:sp>
      <p:sp>
        <p:nvSpPr>
          <p:cNvPr id="3" name="內容版面配置區 2"/>
          <p:cNvSpPr>
            <a:spLocks noGrp="1"/>
          </p:cNvSpPr>
          <p:nvPr>
            <p:ph idx="1"/>
          </p:nvPr>
        </p:nvSpPr>
        <p:spPr/>
        <p:txBody>
          <a:bodyPr/>
          <a:lstStyle/>
          <a:p>
            <a:r>
              <a:rPr lang="zh-TW" altLang="en-US" dirty="0" smtClean="0"/>
              <a:t>不同收入階層對於</a:t>
            </a:r>
            <a:r>
              <a:rPr lang="zh-TW" altLang="en-US" b="1" dirty="0"/>
              <a:t>網站內容和功能和版面設計及色調之差異性比較</a:t>
            </a:r>
            <a:endParaRPr lang="en-US" altLang="zh-TW" b="1" dirty="0"/>
          </a:p>
          <a:p>
            <a:pPr lvl="1"/>
            <a:r>
              <a:rPr lang="zh-TW" altLang="en-US" dirty="0"/>
              <a:t>經單因子變異數分析之比較</a:t>
            </a:r>
            <a:r>
              <a:rPr lang="zh-TW" altLang="en-US" dirty="0" smtClean="0"/>
              <a:t>發覺各族群並無明顯差異</a:t>
            </a:r>
            <a:endParaRPr lang="zh-TW" altLang="en-US" dirty="0"/>
          </a:p>
        </p:txBody>
      </p:sp>
    </p:spTree>
    <p:extLst>
      <p:ext uri="{BB962C8B-B14F-4D97-AF65-F5344CB8AC3E}">
        <p14:creationId xmlns:p14="http://schemas.microsoft.com/office/powerpoint/2010/main" val="1710376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結果</a:t>
            </a:r>
            <a:r>
              <a:rPr lang="en-US" altLang="zh-TW" dirty="0" smtClean="0">
                <a:latin typeface="標楷體" pitchFamily="65" charset="-120"/>
                <a:ea typeface="標楷體" pitchFamily="65" charset="-120"/>
              </a:rPr>
              <a:t>-8</a:t>
            </a:r>
            <a:endParaRPr lang="zh-TW" altLang="en-US" dirty="0"/>
          </a:p>
        </p:txBody>
      </p:sp>
      <p:sp>
        <p:nvSpPr>
          <p:cNvPr id="3" name="內容版面配置區 2"/>
          <p:cNvSpPr>
            <a:spLocks noGrp="1"/>
          </p:cNvSpPr>
          <p:nvPr>
            <p:ph idx="1"/>
          </p:nvPr>
        </p:nvSpPr>
        <p:spPr>
          <a:xfrm>
            <a:off x="323528" y="1412776"/>
            <a:ext cx="8686800" cy="5029200"/>
          </a:xfrm>
        </p:spPr>
        <p:txBody>
          <a:bodyPr/>
          <a:lstStyle/>
          <a:p>
            <a:r>
              <a:rPr lang="zh-TW" altLang="en-US" dirty="0" smtClean="0"/>
              <a:t>不同職業對於</a:t>
            </a:r>
            <a:r>
              <a:rPr lang="zh-TW" altLang="en-US" b="1" dirty="0"/>
              <a:t>網站內容和功能和版面設計及色調之差異性比較</a:t>
            </a:r>
            <a:endParaRPr lang="en-US" altLang="zh-TW" b="1" dirty="0"/>
          </a:p>
          <a:p>
            <a:pPr lvl="1"/>
            <a:r>
              <a:rPr lang="zh-TW" altLang="en-US" dirty="0"/>
              <a:t>經單因子變異數分析之比較發覺僅有是否有提供農村交通指南</a:t>
            </a:r>
            <a:r>
              <a:rPr lang="en-US" altLang="zh-TW" dirty="0"/>
              <a:t>(p=.</a:t>
            </a:r>
            <a:r>
              <a:rPr lang="en-US" altLang="zh-TW" dirty="0" smtClean="0"/>
              <a:t>026)</a:t>
            </a:r>
            <a:r>
              <a:rPr lang="zh-TW" altLang="en-US" dirty="0" smtClean="0"/>
              <a:t> 、聯絡方式</a:t>
            </a:r>
            <a:r>
              <a:rPr lang="en-US" altLang="zh-TW" dirty="0" smtClean="0"/>
              <a:t>(p=0.002)</a:t>
            </a:r>
            <a:r>
              <a:rPr lang="zh-TW" altLang="en-US" dirty="0" smtClean="0"/>
              <a:t>以及設置留言板提供意見討論</a:t>
            </a:r>
            <a:r>
              <a:rPr lang="en-US" altLang="zh-TW" dirty="0" smtClean="0"/>
              <a:t>(</a:t>
            </a:r>
            <a:r>
              <a:rPr lang="en-US" altLang="zh-TW" dirty="0"/>
              <a:t>p=.</a:t>
            </a:r>
            <a:r>
              <a:rPr lang="en-US" altLang="zh-TW" dirty="0" smtClean="0"/>
              <a:t>002)</a:t>
            </a:r>
            <a:r>
              <a:rPr lang="zh-TW" altLang="en-US" dirty="0" smtClean="0"/>
              <a:t>有</a:t>
            </a:r>
            <a:r>
              <a:rPr lang="zh-TW" altLang="en-US" dirty="0"/>
              <a:t>差異。</a:t>
            </a:r>
            <a:endParaRPr lang="en-US" altLang="zh-TW" dirty="0"/>
          </a:p>
          <a:p>
            <a:pPr lvl="1"/>
            <a:r>
              <a:rPr lang="zh-TW" altLang="en-US" dirty="0"/>
              <a:t>再進行事後比較發現</a:t>
            </a:r>
            <a:endParaRPr lang="en-US" altLang="zh-TW" dirty="0"/>
          </a:p>
          <a:p>
            <a:pPr lvl="2"/>
            <a:r>
              <a:rPr lang="zh-TW" altLang="en-US" dirty="0" smtClean="0"/>
              <a:t>勞工的族群與軍公教族群在</a:t>
            </a:r>
            <a:r>
              <a:rPr lang="zh-TW" altLang="en-US" dirty="0"/>
              <a:t>對於是否有提供農村交通指南有明顯差異</a:t>
            </a:r>
            <a:r>
              <a:rPr lang="en-US" altLang="zh-TW" dirty="0"/>
              <a:t>(p=.</a:t>
            </a:r>
            <a:r>
              <a:rPr lang="en-US" altLang="zh-TW" dirty="0" smtClean="0"/>
              <a:t>02)</a:t>
            </a:r>
            <a:r>
              <a:rPr lang="zh-TW" altLang="en-US" dirty="0" smtClean="0"/>
              <a:t>，</a:t>
            </a:r>
            <a:r>
              <a:rPr lang="zh-TW" altLang="en-US" dirty="0"/>
              <a:t>軍公教族群</a:t>
            </a:r>
            <a:r>
              <a:rPr lang="zh-TW" altLang="en-US" dirty="0" smtClean="0"/>
              <a:t>族群</a:t>
            </a:r>
            <a:r>
              <a:rPr lang="zh-TW" altLang="en-US" dirty="0"/>
              <a:t>認為是否有提供農村交通指南是比較重要的</a:t>
            </a:r>
            <a:r>
              <a:rPr lang="zh-TW" altLang="en-US" dirty="0" smtClean="0"/>
              <a:t>。</a:t>
            </a:r>
            <a:endParaRPr lang="en-US" altLang="zh-TW" dirty="0" smtClean="0"/>
          </a:p>
          <a:p>
            <a:pPr lvl="2"/>
            <a:r>
              <a:rPr lang="zh-TW" altLang="en-US" dirty="0"/>
              <a:t>勞工的族群</a:t>
            </a:r>
            <a:r>
              <a:rPr lang="zh-TW" altLang="en-US" dirty="0" smtClean="0"/>
              <a:t>與其他族群在</a:t>
            </a:r>
            <a:r>
              <a:rPr lang="zh-TW" altLang="en-US" dirty="0"/>
              <a:t>對於是否有提供</a:t>
            </a:r>
            <a:r>
              <a:rPr lang="zh-TW" altLang="en-US" dirty="0" smtClean="0"/>
              <a:t>農村聯絡方式明顯</a:t>
            </a:r>
            <a:r>
              <a:rPr lang="zh-TW" altLang="en-US" dirty="0"/>
              <a:t>差異</a:t>
            </a:r>
            <a:r>
              <a:rPr lang="en-US" altLang="zh-TW" dirty="0"/>
              <a:t>(p=.</a:t>
            </a:r>
            <a:r>
              <a:rPr lang="en-US" altLang="zh-TW" dirty="0" smtClean="0"/>
              <a:t>001,.024,.017,.003)</a:t>
            </a:r>
            <a:r>
              <a:rPr lang="zh-TW" altLang="en-US" dirty="0" smtClean="0"/>
              <a:t>，除勞工群族群外，其他族群認為</a:t>
            </a:r>
            <a:r>
              <a:rPr lang="zh-TW" altLang="en-US" dirty="0"/>
              <a:t>是否有</a:t>
            </a:r>
            <a:r>
              <a:rPr lang="zh-TW" altLang="en-US" dirty="0" smtClean="0"/>
              <a:t>提供</a:t>
            </a:r>
            <a:r>
              <a:rPr lang="zh-TW" altLang="en-US" dirty="0"/>
              <a:t>農村聯絡方式</a:t>
            </a:r>
            <a:r>
              <a:rPr lang="zh-TW" altLang="en-US" dirty="0" smtClean="0"/>
              <a:t>是</a:t>
            </a:r>
            <a:r>
              <a:rPr lang="zh-TW" altLang="en-US" dirty="0"/>
              <a:t>比較重要的</a:t>
            </a:r>
            <a:r>
              <a:rPr lang="zh-TW" altLang="en-US" dirty="0" smtClean="0"/>
              <a:t>。</a:t>
            </a:r>
            <a:endParaRPr lang="en-US" altLang="zh-TW" dirty="0" smtClean="0"/>
          </a:p>
          <a:p>
            <a:pPr lvl="2"/>
            <a:r>
              <a:rPr lang="zh-TW" altLang="en-US" dirty="0"/>
              <a:t>勞工的族群</a:t>
            </a:r>
            <a:r>
              <a:rPr lang="zh-TW" altLang="en-US" dirty="0" smtClean="0"/>
              <a:t>與學生及服務業</a:t>
            </a:r>
            <a:r>
              <a:rPr lang="zh-TW" altLang="en-US" dirty="0"/>
              <a:t>在對於是否有</a:t>
            </a:r>
            <a:r>
              <a:rPr lang="zh-TW" altLang="en-US" dirty="0" smtClean="0"/>
              <a:t>提供留言板提供意見討論上有明顯差異</a:t>
            </a:r>
            <a:r>
              <a:rPr lang="en-US" altLang="zh-TW" dirty="0"/>
              <a:t>(p=.</a:t>
            </a:r>
            <a:r>
              <a:rPr lang="en-US" altLang="zh-TW" dirty="0" smtClean="0"/>
              <a:t>036,.028)</a:t>
            </a:r>
            <a:r>
              <a:rPr lang="zh-TW" altLang="en-US" dirty="0" smtClean="0"/>
              <a:t>，學生族群與服務業認為</a:t>
            </a:r>
            <a:r>
              <a:rPr lang="zh-TW" altLang="en-US" dirty="0"/>
              <a:t>是否有提供留言板</a:t>
            </a:r>
            <a:r>
              <a:rPr lang="zh-TW" altLang="en-US" dirty="0" smtClean="0"/>
              <a:t>提供意見討論的功能比勞工族群重要</a:t>
            </a:r>
            <a:endParaRPr lang="en-US" altLang="zh-TW" dirty="0"/>
          </a:p>
          <a:p>
            <a:pPr lvl="2"/>
            <a:endParaRPr lang="en-US" altLang="zh-TW" b="1" dirty="0"/>
          </a:p>
          <a:p>
            <a:endParaRPr lang="zh-TW" altLang="en-US" dirty="0"/>
          </a:p>
        </p:txBody>
      </p:sp>
    </p:spTree>
    <p:extLst>
      <p:ext uri="{BB962C8B-B14F-4D97-AF65-F5344CB8AC3E}">
        <p14:creationId xmlns:p14="http://schemas.microsoft.com/office/powerpoint/2010/main" val="2204890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討論</a:t>
            </a:r>
            <a:endParaRPr lang="zh-TW" altLang="en-US" dirty="0"/>
          </a:p>
        </p:txBody>
      </p:sp>
      <p:sp>
        <p:nvSpPr>
          <p:cNvPr id="3" name="內容版面配置區 2"/>
          <p:cNvSpPr>
            <a:spLocks noGrp="1"/>
          </p:cNvSpPr>
          <p:nvPr>
            <p:ph idx="1"/>
          </p:nvPr>
        </p:nvSpPr>
        <p:spPr>
          <a:xfrm>
            <a:off x="251520" y="1412776"/>
            <a:ext cx="8686800" cy="5029200"/>
          </a:xfrm>
        </p:spPr>
        <p:txBody>
          <a:bodyPr/>
          <a:lstStyle/>
          <a:p>
            <a:r>
              <a:rPr lang="zh-TW" altLang="en-US" sz="2400" dirty="0" smtClean="0">
                <a:latin typeface="標楷體" panose="03000509000000000000" pitchFamily="65" charset="-120"/>
                <a:ea typeface="標楷體" panose="03000509000000000000" pitchFamily="65" charset="-120"/>
              </a:rPr>
              <a:t>根據本問卷調查的結果發現網路使用者對於農村社區服務網上偏重的</a:t>
            </a:r>
            <a:r>
              <a:rPr lang="zh-TW" altLang="en-US" sz="2400" b="1" dirty="0" smtClean="0">
                <a:latin typeface="標楷體" panose="03000509000000000000" pitchFamily="65" charset="-120"/>
                <a:ea typeface="標楷體" panose="03000509000000000000" pitchFamily="65" charset="-120"/>
              </a:rPr>
              <a:t>資訊</a:t>
            </a:r>
            <a:r>
              <a:rPr lang="zh-TW" altLang="en-US" sz="2400" dirty="0" smtClean="0">
                <a:latin typeface="標楷體" panose="03000509000000000000" pitchFamily="65" charset="-120"/>
                <a:ea typeface="標楷體" panose="03000509000000000000" pitchFamily="65" charset="-120"/>
              </a:rPr>
              <a:t>以</a:t>
            </a:r>
            <a:r>
              <a:rPr lang="zh-TW" altLang="en-US" sz="2400" dirty="0" smtClean="0">
                <a:solidFill>
                  <a:schemeClr val="bg2"/>
                </a:solidFill>
                <a:latin typeface="標楷體" panose="03000509000000000000" pitchFamily="65" charset="-120"/>
                <a:ea typeface="標楷體" panose="03000509000000000000" pitchFamily="65" charset="-120"/>
              </a:rPr>
              <a:t>當地交通資訊、導覽地圖、聯絡方式、照片、體驗活動資訊</a:t>
            </a:r>
            <a:r>
              <a:rPr lang="zh-TW" altLang="en-US" sz="2400" dirty="0" smtClean="0">
                <a:latin typeface="標楷體" panose="03000509000000000000" pitchFamily="65" charset="-120"/>
                <a:ea typeface="標楷體" panose="03000509000000000000" pitchFamily="65" charset="-120"/>
              </a:rPr>
              <a:t>為主，結果與一般使用者的需求一致，皆要求須要有足夠的資訊才能吸引人到當地參觀體驗。</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在</a:t>
            </a:r>
            <a:r>
              <a:rPr lang="zh-TW" altLang="en-US" sz="2400" b="1" dirty="0">
                <a:latin typeface="標楷體" panose="03000509000000000000" pitchFamily="65" charset="-120"/>
                <a:ea typeface="標楷體" panose="03000509000000000000" pitchFamily="65" charset="-120"/>
              </a:rPr>
              <a:t>版面設計及</a:t>
            </a:r>
            <a:r>
              <a:rPr lang="zh-TW" altLang="en-US" sz="2400" b="1" dirty="0" smtClean="0">
                <a:latin typeface="標楷體" panose="03000509000000000000" pitchFamily="65" charset="-120"/>
                <a:ea typeface="標楷體" panose="03000509000000000000" pitchFamily="65" charset="-120"/>
              </a:rPr>
              <a:t>色調部分，</a:t>
            </a:r>
            <a:r>
              <a:rPr lang="zh-TW" altLang="en-US" sz="2400" dirty="0" smtClean="0">
                <a:latin typeface="標楷體" panose="03000509000000000000" pitchFamily="65" charset="-120"/>
                <a:ea typeface="標楷體" panose="03000509000000000000" pitchFamily="65" charset="-120"/>
              </a:rPr>
              <a:t>網路使用者認為</a:t>
            </a:r>
            <a:r>
              <a:rPr lang="zh-TW" altLang="en-US" sz="2400" dirty="0" smtClean="0">
                <a:solidFill>
                  <a:schemeClr val="bg2"/>
                </a:solidFill>
                <a:latin typeface="標楷體" panose="03000509000000000000" pitchFamily="65" charset="-120"/>
                <a:ea typeface="標楷體" panose="03000509000000000000" pitchFamily="65" charset="-120"/>
              </a:rPr>
              <a:t>網站</a:t>
            </a:r>
            <a:r>
              <a:rPr lang="zh-TW" altLang="en-US" sz="2400" dirty="0">
                <a:solidFill>
                  <a:schemeClr val="bg2"/>
                </a:solidFill>
                <a:latin typeface="標楷體" panose="03000509000000000000" pitchFamily="65" charset="-120"/>
                <a:ea typeface="標楷體" panose="03000509000000000000" pitchFamily="65" charset="-120"/>
              </a:rPr>
              <a:t>內各項目分類及排版的明確</a:t>
            </a:r>
            <a:r>
              <a:rPr lang="zh-TW" altLang="en-US" sz="2400" dirty="0" smtClean="0">
                <a:solidFill>
                  <a:schemeClr val="bg2"/>
                </a:solidFill>
                <a:latin typeface="標楷體" panose="03000509000000000000" pitchFamily="65" charset="-120"/>
                <a:ea typeface="標楷體" panose="03000509000000000000" pitchFamily="65" charset="-120"/>
              </a:rPr>
              <a:t>性、網站</a:t>
            </a:r>
            <a:r>
              <a:rPr lang="zh-TW" altLang="en-US" sz="2400" dirty="0">
                <a:solidFill>
                  <a:schemeClr val="bg2"/>
                </a:solidFill>
                <a:latin typeface="標楷體" panose="03000509000000000000" pitchFamily="65" charset="-120"/>
                <a:ea typeface="標楷體" panose="03000509000000000000" pitchFamily="65" charset="-120"/>
              </a:rPr>
              <a:t>內連結項目名稱簡單</a:t>
            </a:r>
            <a:r>
              <a:rPr lang="zh-TW" altLang="en-US" sz="2400" dirty="0" smtClean="0">
                <a:solidFill>
                  <a:schemeClr val="bg2"/>
                </a:solidFill>
                <a:latin typeface="標楷體" panose="03000509000000000000" pitchFamily="65" charset="-120"/>
                <a:ea typeface="標楷體" panose="03000509000000000000" pitchFamily="65" charset="-120"/>
              </a:rPr>
              <a:t>易懂、網站</a:t>
            </a:r>
            <a:r>
              <a:rPr lang="zh-TW" altLang="en-US" sz="2400" dirty="0">
                <a:solidFill>
                  <a:schemeClr val="bg2"/>
                </a:solidFill>
                <a:latin typeface="標楷體" panose="03000509000000000000" pitchFamily="65" charset="-120"/>
                <a:ea typeface="標楷體" panose="03000509000000000000" pitchFamily="65" charset="-120"/>
              </a:rPr>
              <a:t>字體大小的舒適</a:t>
            </a:r>
            <a:r>
              <a:rPr lang="zh-TW" altLang="en-US" sz="2400" dirty="0" smtClean="0">
                <a:solidFill>
                  <a:schemeClr val="bg2"/>
                </a:solidFill>
                <a:latin typeface="標楷體" panose="03000509000000000000" pitchFamily="65" charset="-120"/>
                <a:ea typeface="標楷體" panose="03000509000000000000" pitchFamily="65" charset="-120"/>
              </a:rPr>
              <a:t>度</a:t>
            </a:r>
            <a:r>
              <a:rPr lang="zh-TW" altLang="en-US" sz="2400" dirty="0" smtClean="0">
                <a:latin typeface="標楷體" panose="03000509000000000000" pitchFamily="65" charset="-120"/>
                <a:ea typeface="標楷體" panose="03000509000000000000" pitchFamily="65" charset="-120"/>
              </a:rPr>
              <a:t>等等最為重要，此結果與</a:t>
            </a:r>
            <a:r>
              <a:rPr lang="en-US" altLang="zh-TW" sz="2400" dirty="0" err="1">
                <a:latin typeface="標楷體" panose="03000509000000000000" pitchFamily="65" charset="-120"/>
                <a:ea typeface="標楷體" panose="03000509000000000000" pitchFamily="65" charset="-120"/>
              </a:rPr>
              <a:t>Sprenger</a:t>
            </a:r>
            <a:r>
              <a:rPr lang="en-US" altLang="zh-TW" sz="2400" dirty="0">
                <a:latin typeface="標楷體" panose="03000509000000000000" pitchFamily="65" charset="-120"/>
                <a:ea typeface="標楷體" panose="03000509000000000000" pitchFamily="65" charset="-120"/>
              </a:rPr>
              <a:t>(2004) </a:t>
            </a:r>
            <a:r>
              <a:rPr lang="zh-TW" altLang="en-US" sz="2400" dirty="0" smtClean="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 Law</a:t>
            </a:r>
            <a:r>
              <a:rPr lang="zh-TW" altLang="en-US" sz="2400" dirty="0">
                <a:latin typeface="標楷體" panose="03000509000000000000" pitchFamily="65" charset="-120"/>
                <a:ea typeface="標楷體" panose="03000509000000000000" pitchFamily="65" charset="-120"/>
              </a:rPr>
              <a:t>與</a:t>
            </a:r>
            <a:r>
              <a:rPr lang="en-US" altLang="zh-TW" sz="2400" dirty="0" err="1" smtClean="0">
                <a:latin typeface="標楷體" panose="03000509000000000000" pitchFamily="65" charset="-120"/>
                <a:ea typeface="標楷體" panose="03000509000000000000" pitchFamily="65" charset="-120"/>
              </a:rPr>
              <a:t>Ngi</a:t>
            </a:r>
            <a:r>
              <a:rPr lang="en-US" altLang="zh-TW" sz="2400" dirty="0" smtClean="0">
                <a:latin typeface="標楷體" panose="03000509000000000000" pitchFamily="65" charset="-120"/>
                <a:ea typeface="標楷體" panose="03000509000000000000" pitchFamily="65" charset="-120"/>
              </a:rPr>
              <a:t>(2005)</a:t>
            </a:r>
            <a:r>
              <a:rPr lang="zh-TW" altLang="en-US" sz="2400" dirty="0" smtClean="0">
                <a:latin typeface="標楷體" panose="03000509000000000000" pitchFamily="65" charset="-120"/>
                <a:ea typeface="標楷體" panose="03000509000000000000" pitchFamily="65" charset="-120"/>
              </a:rPr>
              <a:t>再針對網站的好用性所做的結果一致，他們指出網站項目簡單、易於操作以及色彩配置舒適跟字體大小適中為網路好用性的判定指標。</a:t>
            </a:r>
            <a:endParaRPr lang="zh-TW" altLang="en-US" sz="2400" dirty="0">
              <a:latin typeface="標楷體" panose="03000509000000000000" pitchFamily="65" charset="-120"/>
              <a:ea typeface="標楷體" panose="03000509000000000000" pitchFamily="65" charset="-120"/>
            </a:endParaRPr>
          </a:p>
          <a:p>
            <a:endParaRPr lang="zh-TW" altLang="en-US" sz="2400" dirty="0">
              <a:latin typeface="標楷體" panose="03000509000000000000" pitchFamily="65" charset="-120"/>
              <a:ea typeface="標楷體" panose="03000509000000000000" pitchFamily="65" charset="-120"/>
            </a:endParaRPr>
          </a:p>
          <a:p>
            <a:endParaRPr lang="zh-TW" altLang="en-US" sz="2400" dirty="0">
              <a:latin typeface="標楷體" panose="03000509000000000000" pitchFamily="65" charset="-120"/>
              <a:ea typeface="標楷體" panose="03000509000000000000" pitchFamily="65" charset="-120"/>
            </a:endParaRPr>
          </a:p>
          <a:p>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20392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建議</a:t>
            </a:r>
            <a:endParaRPr lang="zh-TW" altLang="en-US" dirty="0"/>
          </a:p>
        </p:txBody>
      </p:sp>
      <p:sp>
        <p:nvSpPr>
          <p:cNvPr id="3" name="內容版面配置區 2"/>
          <p:cNvSpPr>
            <a:spLocks noGrp="1"/>
          </p:cNvSpPr>
          <p:nvPr>
            <p:ph idx="1"/>
          </p:nvPr>
        </p:nvSpPr>
        <p:spPr/>
        <p:txBody>
          <a:bodyPr/>
          <a:lstStyle/>
          <a:p>
            <a:r>
              <a:rPr lang="zh-TW" altLang="en-US" dirty="0" smtClean="0"/>
              <a:t>本研究尚未針對搜尋引擎之關鍵字進行研究，可進一步針對農村旅遊服務網的入口網站關鍵字詞進行研究，以提升旅遊服務平台之使用度。</a:t>
            </a:r>
            <a:endParaRPr lang="zh-TW" altLang="en-US" dirty="0"/>
          </a:p>
        </p:txBody>
      </p:sp>
    </p:spTree>
    <p:extLst>
      <p:ext uri="{BB962C8B-B14F-4D97-AF65-F5344CB8AC3E}">
        <p14:creationId xmlns:p14="http://schemas.microsoft.com/office/powerpoint/2010/main" val="30766164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dirty="0"/>
          </a:p>
        </p:txBody>
      </p:sp>
      <p:pic>
        <p:nvPicPr>
          <p:cNvPr id="2050"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753600" cy="7067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679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簡介</a:t>
            </a:r>
            <a:endParaRPr lang="zh-TW" altLang="en-US" dirty="0"/>
          </a:p>
        </p:txBody>
      </p:sp>
      <p:sp>
        <p:nvSpPr>
          <p:cNvPr id="3" name="內容版面配置區 2"/>
          <p:cNvSpPr>
            <a:spLocks noGrp="1"/>
          </p:cNvSpPr>
          <p:nvPr>
            <p:ph idx="1"/>
          </p:nvPr>
        </p:nvSpPr>
        <p:spPr>
          <a:xfrm>
            <a:off x="971600" y="1412776"/>
            <a:ext cx="7715200" cy="4713387"/>
          </a:xfrm>
        </p:spPr>
        <p:txBody>
          <a:bodyPr/>
          <a:lstStyle/>
          <a:p>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依據交通部</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觀光局</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(2013)</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的最新統計，台灣地區</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101</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年國人國內旅遊次數計</a:t>
            </a:r>
            <a:r>
              <a:rPr lang="en-US" altLang="zh-TW" sz="2400" i="1" u="sng" dirty="0">
                <a:latin typeface="Times New Roman" panose="02020603050405020304" pitchFamily="18" charset="0"/>
                <a:ea typeface="標楷體" panose="03000509000000000000" pitchFamily="65" charset="-120"/>
                <a:cs typeface="Times New Roman" panose="02020603050405020304" pitchFamily="18" charset="0"/>
              </a:rPr>
              <a:t>1</a:t>
            </a:r>
            <a:r>
              <a:rPr lang="zh-TW" altLang="zh-TW" sz="2400" i="1" u="sng" dirty="0">
                <a:latin typeface="Times New Roman" panose="02020603050405020304" pitchFamily="18" charset="0"/>
                <a:ea typeface="標楷體" panose="03000509000000000000" pitchFamily="65" charset="-120"/>
                <a:cs typeface="Times New Roman" panose="02020603050405020304" pitchFamily="18" charset="0"/>
              </a:rPr>
              <a:t>億</a:t>
            </a:r>
            <a:r>
              <a:rPr lang="en-US" altLang="zh-TW" sz="2400" i="1" u="sng" dirty="0">
                <a:latin typeface="Times New Roman" panose="02020603050405020304" pitchFamily="18" charset="0"/>
                <a:ea typeface="標楷體" panose="03000509000000000000" pitchFamily="65" charset="-120"/>
                <a:cs typeface="Times New Roman" panose="02020603050405020304" pitchFamily="18" charset="0"/>
              </a:rPr>
              <a:t>4,207</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萬旅</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次</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國人從事國內旅遊的比率為</a:t>
            </a:r>
            <a:r>
              <a:rPr lang="en-US" altLang="zh-TW" sz="2400" i="1" u="sng" dirty="0">
                <a:latin typeface="Times New Roman" panose="02020603050405020304" pitchFamily="18" charset="0"/>
                <a:ea typeface="標楷體" panose="03000509000000000000" pitchFamily="65" charset="-120"/>
                <a:cs typeface="Times New Roman" panose="02020603050405020304" pitchFamily="18" charset="0"/>
              </a:rPr>
              <a:t>92.2</a:t>
            </a:r>
            <a:r>
              <a:rPr lang="en-US" altLang="zh-TW" sz="2400" i="1" u="sng"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國人國內旅遊總</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費用</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更高達</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新臺幣</a:t>
            </a:r>
            <a:r>
              <a:rPr lang="en-US" altLang="zh-TW" sz="2400" i="1" u="sng" dirty="0">
                <a:latin typeface="Times New Roman" panose="02020603050405020304" pitchFamily="18" charset="0"/>
                <a:ea typeface="標楷體" panose="03000509000000000000" pitchFamily="65" charset="-120"/>
                <a:cs typeface="Times New Roman" panose="02020603050405020304" pitchFamily="18" charset="0"/>
              </a:rPr>
              <a:t>2,381</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億</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元</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，佔全年</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GDP</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i="1" u="sng" dirty="0" smtClean="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，低於</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全球觀光與旅行業產值比重</a:t>
            </a:r>
            <a:r>
              <a:rPr lang="en-US" altLang="zh-TW" sz="2400" i="1" u="sng" dirty="0">
                <a:latin typeface="Times New Roman" panose="02020603050405020304" pitchFamily="18" charset="0"/>
                <a:ea typeface="標楷體" panose="03000509000000000000" pitchFamily="65" charset="-120"/>
                <a:cs typeface="Times New Roman" panose="02020603050405020304" pitchFamily="18" charset="0"/>
              </a:rPr>
              <a:t>3.6</a:t>
            </a:r>
            <a:r>
              <a:rPr lang="en-US" altLang="zh-TW" sz="2400" i="1" u="sng"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，顯示台灣觀光休閒產業仍有很大成長空間。</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政府</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大力</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推動農村再生計畫，將老舊農村社區老舊房舍區域活化，並藉著一鄉鎮一特產，建立在地特有商品與文化，重新將農村社區推廣為遊憩旅遊景點，成為國人</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週</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休二日旅遊休閒的好去處。</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4016612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09" t="14518" r="68750" b="-2473"/>
          <a:stretch/>
        </p:blipFill>
        <p:spPr bwMode="auto">
          <a:xfrm>
            <a:off x="539552" y="1340768"/>
            <a:ext cx="7272808" cy="5695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83481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報告完畢敬請指教</a:t>
            </a:r>
            <a:endParaRPr lang="zh-TW" altLang="en-US" dirty="0"/>
          </a:p>
        </p:txBody>
      </p:sp>
      <p:sp>
        <p:nvSpPr>
          <p:cNvPr id="3" name="內容版面配置區 2"/>
          <p:cNvSpPr>
            <a:spLocks noGrp="1"/>
          </p:cNvSpPr>
          <p:nvPr>
            <p:ph idx="1"/>
          </p:nvPr>
        </p:nvSpPr>
        <p:spPr/>
        <p:txBody>
          <a:bodyPr/>
          <a:lstStyle/>
          <a:p>
            <a:r>
              <a:rPr lang="en-US" altLang="zh-TW" smtClean="0"/>
              <a:t>Q&amp;A</a:t>
            </a:r>
            <a:endParaRPr lang="zh-TW" altLang="en-US" dirty="0"/>
          </a:p>
        </p:txBody>
      </p:sp>
    </p:spTree>
    <p:extLst>
      <p:ext uri="{BB962C8B-B14F-4D97-AF65-F5344CB8AC3E}">
        <p14:creationId xmlns:p14="http://schemas.microsoft.com/office/powerpoint/2010/main" val="262688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209800" y="762000"/>
            <a:ext cx="4018384" cy="609600"/>
          </a:xfrm>
        </p:spPr>
        <p:txBody>
          <a:bodyPr/>
          <a:lstStyle/>
          <a:p>
            <a:r>
              <a:rPr lang="zh-TW" altLang="en-US" dirty="0" smtClean="0"/>
              <a:t>簡介</a:t>
            </a:r>
            <a:r>
              <a:rPr lang="en-US" altLang="zh-TW" dirty="0" smtClean="0"/>
              <a:t>-</a:t>
            </a:r>
            <a:r>
              <a:rPr lang="zh-TW" altLang="en-US" dirty="0" smtClean="0"/>
              <a:t>續</a:t>
            </a:r>
            <a:endParaRPr lang="zh-TW" altLang="en-US" dirty="0"/>
          </a:p>
        </p:txBody>
      </p:sp>
      <p:sp>
        <p:nvSpPr>
          <p:cNvPr id="3" name="內容版面配置區 2"/>
          <p:cNvSpPr>
            <a:spLocks noGrp="1"/>
          </p:cNvSpPr>
          <p:nvPr>
            <p:ph idx="1"/>
          </p:nvPr>
        </p:nvSpPr>
        <p:spPr>
          <a:xfrm>
            <a:off x="251520" y="1412776"/>
            <a:ext cx="8686800" cy="4392488"/>
          </a:xfrm>
        </p:spPr>
        <p:txBody>
          <a:bodyPr/>
          <a:lstStyle/>
          <a:p>
            <a:r>
              <a:rPr lang="zh-TW" altLang="en-US" sz="2400" dirty="0" smtClean="0">
                <a:latin typeface="標楷體" panose="03000509000000000000" pitchFamily="65" charset="-120"/>
                <a:ea typeface="標楷體" panose="03000509000000000000" pitchFamily="65" charset="-120"/>
              </a:rPr>
              <a:t>隨著</a:t>
            </a:r>
            <a:r>
              <a:rPr lang="en-US" altLang="zh-TW" sz="2400" dirty="0" smtClean="0">
                <a:latin typeface="標楷體" panose="03000509000000000000" pitchFamily="65" charset="-120"/>
                <a:ea typeface="標楷體" panose="03000509000000000000" pitchFamily="65" charset="-120"/>
              </a:rPr>
              <a:t>3C</a:t>
            </a:r>
            <a:r>
              <a:rPr lang="zh-TW" altLang="en-US" sz="2400" dirty="0" smtClean="0">
                <a:latin typeface="標楷體" panose="03000509000000000000" pitchFamily="65" charset="-120"/>
                <a:ea typeface="標楷體" panose="03000509000000000000" pitchFamily="65" charset="-120"/>
              </a:rPr>
              <a:t>科技的普及，透過網站來行銷旅遊景點並販售相關產品已是目前相當普遍的一種管道。</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網站服務可以提供旅客遊程規劃及提昇在地</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知名度。</a:t>
            </a:r>
            <a:endParaRPr lang="zh-TW" altLang="zh-TW" sz="2400" dirty="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入口網站關鍵字可以提昇網頁曝光率</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因此，如果能提供一個</a:t>
            </a:r>
            <a:r>
              <a:rPr lang="zh-TW" altLang="en-US" sz="2400" i="1" u="sng" dirty="0" smtClean="0">
                <a:latin typeface="Times New Roman" panose="02020603050405020304" pitchFamily="18" charset="0"/>
                <a:ea typeface="標楷體" panose="03000509000000000000" pitchFamily="65" charset="-120"/>
                <a:cs typeface="Times New Roman" panose="02020603050405020304" pitchFamily="18" charset="0"/>
              </a:rPr>
              <a:t>資訊符合使用者需求</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並且</a:t>
            </a:r>
            <a:r>
              <a:rPr lang="zh-TW" altLang="en-US" sz="2400" i="1" u="sng" dirty="0" smtClean="0">
                <a:latin typeface="Times New Roman" panose="02020603050405020304" pitchFamily="18" charset="0"/>
                <a:ea typeface="標楷體" panose="03000509000000000000" pitchFamily="65" charset="-120"/>
                <a:cs typeface="Times New Roman" panose="02020603050405020304" pitchFamily="18" charset="0"/>
              </a:rPr>
              <a:t>易於在搜尋引擎上找到相關連結</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的網頁服務平台，將有助於推展農村社區的旅遊，增加農村社區的收益，促進農村社區的永續經營。</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透過</a:t>
            </a:r>
            <a:r>
              <a:rPr lang="zh-TW" altLang="en-US" sz="2400" i="1" u="sng" dirty="0" smtClean="0">
                <a:latin typeface="Times New Roman" panose="02020603050405020304" pitchFamily="18" charset="0"/>
                <a:ea typeface="標楷體" panose="03000509000000000000" pitchFamily="65" charset="-120"/>
                <a:cs typeface="Times New Roman" panose="02020603050405020304" pitchFamily="18" charset="0"/>
              </a:rPr>
              <a:t>網路問卷調查</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，可得知網路使用者的需求及偏好，減低調查成本，得到不同階層族群資訊，並可減少人為資料輸入的誤差，也可迅速得知問調查的結果</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err="1" smtClean="0">
                <a:latin typeface="Times New Roman" panose="02020603050405020304" pitchFamily="18" charset="0"/>
                <a:ea typeface="標楷體" panose="03000509000000000000" pitchFamily="65" charset="-120"/>
                <a:cs typeface="Times New Roman" panose="02020603050405020304" pitchFamily="18" charset="0"/>
              </a:rPr>
              <a:t>Bakker,et</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 al., 2002) </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2814031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15616" y="332656"/>
            <a:ext cx="6705600" cy="609600"/>
          </a:xfrm>
        </p:spPr>
        <p:txBody>
          <a:bodyPr/>
          <a:lstStyle/>
          <a:p>
            <a:r>
              <a:rPr lang="zh-TW" altLang="en-US" sz="3200" dirty="0">
                <a:latin typeface="標楷體" pitchFamily="65" charset="-120"/>
                <a:ea typeface="標楷體" pitchFamily="65" charset="-120"/>
              </a:rPr>
              <a:t>研究</a:t>
            </a:r>
            <a:r>
              <a:rPr lang="zh-TW" altLang="en-US" sz="3200" dirty="0" smtClean="0">
                <a:latin typeface="標楷體" pitchFamily="65" charset="-120"/>
                <a:ea typeface="標楷體" pitchFamily="65" charset="-120"/>
              </a:rPr>
              <a:t>目的</a:t>
            </a:r>
            <a:endParaRPr lang="zh-TW" altLang="en-US" sz="3200" dirty="0"/>
          </a:p>
        </p:txBody>
      </p:sp>
      <p:sp>
        <p:nvSpPr>
          <p:cNvPr id="3" name="內容版面配置區 2"/>
          <p:cNvSpPr>
            <a:spLocks noGrp="1"/>
          </p:cNvSpPr>
          <p:nvPr>
            <p:ph idx="1"/>
          </p:nvPr>
        </p:nvSpPr>
        <p:spPr>
          <a:xfrm>
            <a:off x="899592" y="1556792"/>
            <a:ext cx="7787208" cy="1872208"/>
          </a:xfrm>
        </p:spPr>
        <p:txBody>
          <a:bodyPr/>
          <a:lstStyle/>
          <a:p>
            <a:r>
              <a:rPr lang="zh-TW" altLang="en-US" dirty="0" smtClean="0">
                <a:latin typeface="標楷體" panose="03000509000000000000" pitchFamily="65" charset="-120"/>
                <a:ea typeface="標楷體" panose="03000509000000000000" pitchFamily="65" charset="-120"/>
              </a:rPr>
              <a:t>本研究以</a:t>
            </a:r>
            <a:r>
              <a:rPr lang="zh-TW" altLang="en-US" i="1" u="sng" dirty="0" smtClean="0">
                <a:latin typeface="標楷體" panose="03000509000000000000" pitchFamily="65" charset="-120"/>
                <a:ea typeface="標楷體" panose="03000509000000000000" pitchFamily="65" charset="-120"/>
              </a:rPr>
              <a:t>網路問卷調查</a:t>
            </a:r>
            <a:r>
              <a:rPr lang="zh-TW" altLang="en-US" dirty="0" smtClean="0">
                <a:latin typeface="標楷體" panose="03000509000000000000" pitchFamily="65" charset="-120"/>
                <a:ea typeface="標楷體" panose="03000509000000000000" pitchFamily="65" charset="-120"/>
              </a:rPr>
              <a:t>的方式，蒐集並分析網路使用者對於旅遊資訊相關網頁上所需求的</a:t>
            </a:r>
            <a:r>
              <a:rPr lang="zh-TW" altLang="en-US" i="1" u="sng" dirty="0" smtClean="0">
                <a:latin typeface="標楷體" panose="03000509000000000000" pitchFamily="65" charset="-120"/>
                <a:ea typeface="標楷體" panose="03000509000000000000" pitchFamily="65" charset="-120"/>
              </a:rPr>
              <a:t>資訊</a:t>
            </a:r>
            <a:r>
              <a:rPr lang="zh-TW" altLang="en-US" i="1" u="sng" dirty="0">
                <a:latin typeface="標楷體" panose="03000509000000000000" pitchFamily="65" charset="-120"/>
                <a:ea typeface="標楷體" panose="03000509000000000000" pitchFamily="65" charset="-120"/>
              </a:rPr>
              <a:t>種類</a:t>
            </a:r>
            <a:r>
              <a:rPr lang="zh-TW" altLang="en-US" dirty="0" smtClean="0">
                <a:latin typeface="標楷體" panose="03000509000000000000" pitchFamily="65" charset="-120"/>
                <a:ea typeface="標楷體" panose="03000509000000000000" pitchFamily="65" charset="-120"/>
              </a:rPr>
              <a:t>以及</a:t>
            </a:r>
            <a:r>
              <a:rPr lang="zh-TW" altLang="en-US" i="1" u="sng" dirty="0" smtClean="0">
                <a:latin typeface="標楷體" panose="03000509000000000000" pitchFamily="65" charset="-120"/>
                <a:ea typeface="標楷體" panose="03000509000000000000" pitchFamily="65" charset="-120"/>
              </a:rPr>
              <a:t>網頁可讀性</a:t>
            </a:r>
            <a:r>
              <a:rPr lang="zh-TW" altLang="en-US" dirty="0" smtClean="0">
                <a:latin typeface="標楷體" panose="03000509000000000000" pitchFamily="65" charset="-120"/>
                <a:ea typeface="標楷體" panose="03000509000000000000" pitchFamily="65" charset="-120"/>
              </a:rPr>
              <a:t>和</a:t>
            </a:r>
            <a:r>
              <a:rPr lang="zh-TW" altLang="en-US" i="1" u="sng" dirty="0" smtClean="0">
                <a:latin typeface="標楷體" panose="03000509000000000000" pitchFamily="65" charset="-120"/>
                <a:ea typeface="標楷體" panose="03000509000000000000" pitchFamily="65" charset="-120"/>
              </a:rPr>
              <a:t>舒適度</a:t>
            </a:r>
            <a:r>
              <a:rPr lang="zh-TW" altLang="en-US" dirty="0" smtClean="0">
                <a:latin typeface="標楷體" panose="03000509000000000000" pitchFamily="65" charset="-120"/>
                <a:ea typeface="標楷體" panose="03000509000000000000" pitchFamily="65" charset="-120"/>
              </a:rPr>
              <a:t>的需求，以做為農村旅遊服務平台建置的參考。</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895509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404664"/>
            <a:ext cx="6705600" cy="609600"/>
          </a:xfrm>
        </p:spPr>
        <p:txBody>
          <a:bodyPr/>
          <a:lstStyle/>
          <a:p>
            <a:r>
              <a:rPr lang="zh-TW" altLang="en-US" dirty="0" smtClean="0"/>
              <a:t>研究問題與假設</a:t>
            </a:r>
            <a:endParaRPr lang="zh-TW" altLang="en-US" dirty="0"/>
          </a:p>
        </p:txBody>
      </p:sp>
      <p:sp>
        <p:nvSpPr>
          <p:cNvPr id="3" name="內容版面配置區 2"/>
          <p:cNvSpPr>
            <a:spLocks noGrp="1"/>
          </p:cNvSpPr>
          <p:nvPr>
            <p:ph idx="1"/>
          </p:nvPr>
        </p:nvSpPr>
        <p:spPr>
          <a:xfrm>
            <a:off x="251520" y="1484784"/>
            <a:ext cx="8686800" cy="5029200"/>
          </a:xfrm>
        </p:spPr>
        <p:txBody>
          <a:bodyPr>
            <a:normAutofit lnSpcReduction="10000"/>
          </a:bodyPr>
          <a:lstStyle/>
          <a:p>
            <a:r>
              <a:rPr lang="zh-TW" altLang="en-US" sz="2600" dirty="0" smtClean="0"/>
              <a:t>本研究蒐尋國內外的休閒農場及旅遊服務網之設計，並參考相關文獻，依</a:t>
            </a:r>
            <a:r>
              <a:rPr lang="zh-TW" altLang="en-US" sz="2600" i="1" u="sng" dirty="0" smtClean="0"/>
              <a:t>網站內容和功能</a:t>
            </a:r>
            <a:r>
              <a:rPr lang="zh-TW" altLang="en-US" sz="2600" dirty="0" smtClean="0"/>
              <a:t>、</a:t>
            </a:r>
            <a:r>
              <a:rPr lang="zh-TW" altLang="en-US" sz="2600" u="sng" dirty="0" smtClean="0"/>
              <a:t>版面設計及色調</a:t>
            </a:r>
            <a:r>
              <a:rPr lang="zh-TW" altLang="en-US" sz="2600" dirty="0" smtClean="0"/>
              <a:t>等面向，以李克特五點式設計網站</a:t>
            </a:r>
            <a:r>
              <a:rPr lang="zh-TW" altLang="en-US" sz="2600" i="1" u="sng" dirty="0" smtClean="0"/>
              <a:t>好用性</a:t>
            </a:r>
            <a:r>
              <a:rPr lang="zh-TW" altLang="en-US" sz="2600" dirty="0" smtClean="0"/>
              <a:t>問卷</a:t>
            </a:r>
            <a:r>
              <a:rPr lang="en-US" altLang="zh-TW" sz="2000" dirty="0" smtClean="0"/>
              <a:t>(1</a:t>
            </a:r>
            <a:r>
              <a:rPr lang="zh-TW" altLang="en-US" sz="2000" dirty="0" smtClean="0"/>
              <a:t>分為不需要，</a:t>
            </a:r>
            <a:r>
              <a:rPr lang="en-US" altLang="zh-TW" sz="2000" dirty="0" smtClean="0"/>
              <a:t>2</a:t>
            </a:r>
            <a:r>
              <a:rPr lang="zh-TW" altLang="en-US" sz="2000" dirty="0" smtClean="0"/>
              <a:t>分為不需要，</a:t>
            </a:r>
            <a:r>
              <a:rPr lang="en-US" altLang="zh-TW" sz="2000" dirty="0" smtClean="0"/>
              <a:t>3</a:t>
            </a:r>
            <a:r>
              <a:rPr lang="zh-TW" altLang="en-US" sz="2000" dirty="0" smtClean="0"/>
              <a:t>分為普通，</a:t>
            </a:r>
            <a:r>
              <a:rPr lang="en-US" altLang="zh-TW" sz="2000" dirty="0" smtClean="0"/>
              <a:t>4</a:t>
            </a:r>
            <a:r>
              <a:rPr lang="zh-TW" altLang="en-US" sz="2000" dirty="0" smtClean="0"/>
              <a:t>分為需要，</a:t>
            </a:r>
            <a:r>
              <a:rPr lang="en-US" altLang="zh-TW" sz="2000" dirty="0" smtClean="0"/>
              <a:t>5</a:t>
            </a:r>
            <a:r>
              <a:rPr lang="zh-TW" altLang="en-US" sz="2000" dirty="0" smtClean="0"/>
              <a:t>分為非常需要</a:t>
            </a:r>
            <a:r>
              <a:rPr lang="en-US" altLang="zh-TW" sz="2000" dirty="0" smtClean="0"/>
              <a:t>)</a:t>
            </a:r>
            <a:r>
              <a:rPr lang="zh-TW" altLang="en-US" sz="2600" dirty="0" smtClean="0"/>
              <a:t>，進行預試，並修正問卷，形成正式問卷。</a:t>
            </a:r>
            <a:endParaRPr lang="en-US" altLang="zh-TW" sz="2600" dirty="0" smtClean="0"/>
          </a:p>
          <a:p>
            <a:r>
              <a:rPr lang="zh-TW" altLang="en-US" sz="2600" dirty="0"/>
              <a:t>本問卷問題包含以下</a:t>
            </a:r>
            <a:r>
              <a:rPr lang="zh-TW" altLang="en-US" sz="2600" dirty="0" smtClean="0"/>
              <a:t>部分：</a:t>
            </a:r>
            <a:endParaRPr lang="en-US" altLang="zh-TW" sz="2600" dirty="0" smtClean="0"/>
          </a:p>
          <a:p>
            <a:pPr lvl="1"/>
            <a:r>
              <a:rPr lang="zh-TW" altLang="en-US" sz="2200" b="1" dirty="0" smtClean="0"/>
              <a:t>基本資料</a:t>
            </a:r>
            <a:r>
              <a:rPr lang="zh-TW" altLang="en-US" sz="2200" dirty="0" smtClean="0"/>
              <a:t>：包含性別、學歷、收入、職業等</a:t>
            </a:r>
            <a:endParaRPr lang="en-US" altLang="zh-TW" sz="2200" dirty="0" smtClean="0"/>
          </a:p>
          <a:p>
            <a:pPr lvl="1"/>
            <a:r>
              <a:rPr lang="zh-TW" altLang="en-US" sz="2200" b="1" dirty="0"/>
              <a:t>網站</a:t>
            </a:r>
            <a:r>
              <a:rPr lang="zh-TW" altLang="en-US" sz="2200" b="1" dirty="0" smtClean="0"/>
              <a:t>內容和功能</a:t>
            </a:r>
            <a:r>
              <a:rPr lang="zh-TW" altLang="en-US" sz="2200" dirty="0" smtClean="0"/>
              <a:t>：包含農村特色介紹、最新資訊、交通指南、農村導覽地圖、相關照片、音樂及動畫、是否提供體驗活動、是否有背景音樂、是否有留言板、臉書專業、是否提供相關購物資訊、是否有提供</a:t>
            </a:r>
            <a:r>
              <a:rPr lang="zh-TW" altLang="zh-TW" sz="2200" dirty="0" smtClean="0"/>
              <a:t>氣象</a:t>
            </a:r>
            <a:r>
              <a:rPr lang="zh-TW" altLang="en-US" sz="2200" dirty="0" smtClean="0"/>
              <a:t>資訊等。</a:t>
            </a:r>
            <a:endParaRPr lang="en-US" altLang="zh-TW" sz="2200" dirty="0" smtClean="0"/>
          </a:p>
          <a:p>
            <a:pPr lvl="1"/>
            <a:r>
              <a:rPr lang="zh-TW" altLang="en-US" sz="2200" b="1" dirty="0"/>
              <a:t>版面設計及</a:t>
            </a:r>
            <a:r>
              <a:rPr lang="zh-TW" altLang="en-US" sz="2200" b="1" dirty="0" smtClean="0"/>
              <a:t>色調</a:t>
            </a:r>
            <a:r>
              <a:rPr lang="zh-TW" altLang="en-US" sz="2200" dirty="0" smtClean="0"/>
              <a:t>：</a:t>
            </a:r>
            <a:r>
              <a:rPr lang="zh-TW" altLang="zh-TW" sz="2200" dirty="0"/>
              <a:t>項目排版明確</a:t>
            </a:r>
            <a:r>
              <a:rPr lang="zh-TW" altLang="zh-TW" sz="2200" dirty="0" smtClean="0"/>
              <a:t>性</a:t>
            </a:r>
            <a:r>
              <a:rPr lang="zh-TW" altLang="en-US" sz="2200" dirty="0" smtClean="0"/>
              <a:t>、</a:t>
            </a:r>
            <a:r>
              <a:rPr lang="zh-TW" altLang="zh-TW" sz="2200" dirty="0" smtClean="0"/>
              <a:t>網頁</a:t>
            </a:r>
            <a:r>
              <a:rPr lang="zh-TW" altLang="zh-TW" sz="2200" dirty="0"/>
              <a:t>影片或動畫</a:t>
            </a:r>
            <a:r>
              <a:rPr lang="zh-TW" altLang="zh-TW" sz="2200" dirty="0" smtClean="0"/>
              <a:t>清晰度</a:t>
            </a:r>
            <a:r>
              <a:rPr lang="zh-TW" altLang="en-US" sz="2200" dirty="0" smtClean="0"/>
              <a:t>、</a:t>
            </a:r>
            <a:r>
              <a:rPr lang="zh-TW" altLang="zh-TW" sz="2200" dirty="0" smtClean="0"/>
              <a:t>頁</a:t>
            </a:r>
            <a:r>
              <a:rPr lang="zh-TW" altLang="zh-TW" sz="2200" dirty="0"/>
              <a:t>面字體大小舒適</a:t>
            </a:r>
            <a:r>
              <a:rPr lang="zh-TW" altLang="zh-TW" sz="2200" dirty="0" smtClean="0"/>
              <a:t>度</a:t>
            </a:r>
            <a:r>
              <a:rPr lang="zh-TW" altLang="en-US" sz="2200" dirty="0" smtClean="0"/>
              <a:t>、</a:t>
            </a:r>
            <a:r>
              <a:rPr lang="zh-TW" altLang="zh-TW" sz="2200" dirty="0" smtClean="0"/>
              <a:t>連結</a:t>
            </a:r>
            <a:r>
              <a:rPr lang="zh-TW" altLang="zh-TW" sz="2200" dirty="0"/>
              <a:t>項目名稱簡單</a:t>
            </a:r>
            <a:r>
              <a:rPr lang="zh-TW" altLang="zh-TW" sz="2200" dirty="0" smtClean="0"/>
              <a:t>易懂</a:t>
            </a:r>
            <a:r>
              <a:rPr lang="zh-TW" altLang="en-US" sz="2200" dirty="0" smtClean="0"/>
              <a:t>、</a:t>
            </a:r>
            <a:r>
              <a:rPr lang="zh-TW" altLang="zh-TW" sz="2200" dirty="0" smtClean="0"/>
              <a:t>連結</a:t>
            </a:r>
            <a:r>
              <a:rPr lang="zh-TW" altLang="zh-TW" sz="2200" dirty="0"/>
              <a:t>項目底下要有細部</a:t>
            </a:r>
            <a:r>
              <a:rPr lang="zh-TW" altLang="zh-TW" sz="2200" dirty="0" smtClean="0"/>
              <a:t>分類</a:t>
            </a:r>
            <a:r>
              <a:rPr lang="zh-TW" altLang="en-US" sz="2200" dirty="0" smtClean="0"/>
              <a:t>、</a:t>
            </a:r>
            <a:r>
              <a:rPr lang="zh-TW" altLang="zh-TW" sz="2200" dirty="0" smtClean="0"/>
              <a:t>點選</a:t>
            </a:r>
            <a:r>
              <a:rPr lang="zh-TW" altLang="zh-TW" sz="2200" dirty="0"/>
              <a:t>後得項目用另外一種顏色</a:t>
            </a:r>
            <a:r>
              <a:rPr lang="zh-TW" altLang="zh-TW" sz="2200" dirty="0" smtClean="0"/>
              <a:t>確認</a:t>
            </a:r>
            <a:r>
              <a:rPr lang="zh-TW" altLang="en-US" sz="2200" dirty="0" smtClean="0"/>
              <a:t>等。</a:t>
            </a:r>
            <a:endParaRPr lang="zh-TW" altLang="zh-TW" sz="2200" dirty="0"/>
          </a:p>
          <a:p>
            <a:pPr lvl="1"/>
            <a:endParaRPr lang="en-US" altLang="zh-TW" dirty="0" smtClean="0"/>
          </a:p>
          <a:p>
            <a:pPr lvl="1"/>
            <a:endParaRPr lang="zh-TW" altLang="en-US" dirty="0"/>
          </a:p>
        </p:txBody>
      </p:sp>
    </p:spTree>
    <p:extLst>
      <p:ext uri="{BB962C8B-B14F-4D97-AF65-F5344CB8AC3E}">
        <p14:creationId xmlns:p14="http://schemas.microsoft.com/office/powerpoint/2010/main" val="4122685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404664"/>
            <a:ext cx="6705600" cy="606896"/>
          </a:xfrm>
        </p:spPr>
        <p:txBody>
          <a:bodyPr/>
          <a:lstStyle/>
          <a:p>
            <a:r>
              <a:rPr lang="zh-TW" altLang="en-US" dirty="0">
                <a:latin typeface="標楷體" pitchFamily="65" charset="-120"/>
                <a:ea typeface="標楷體" pitchFamily="65" charset="-120"/>
              </a:rPr>
              <a:t>研究範圍與限制</a:t>
            </a:r>
            <a:endParaRPr lang="zh-TW" altLang="en-US" dirty="0"/>
          </a:p>
        </p:txBody>
      </p:sp>
      <p:sp>
        <p:nvSpPr>
          <p:cNvPr id="3" name="內容版面配置區 2"/>
          <p:cNvSpPr>
            <a:spLocks noGrp="1"/>
          </p:cNvSpPr>
          <p:nvPr>
            <p:ph idx="1"/>
          </p:nvPr>
        </p:nvSpPr>
        <p:spPr>
          <a:xfrm>
            <a:off x="1475656" y="1700809"/>
            <a:ext cx="6491064" cy="1296143"/>
          </a:xfrm>
        </p:spPr>
        <p:txBody>
          <a:bodyPr/>
          <a:lstStyle/>
          <a:p>
            <a:r>
              <a:rPr lang="zh-TW" altLang="en-US" sz="2400" dirty="0" smtClean="0"/>
              <a:t>本研究以網路調查為主要方法，研究對象主要包含經常使用網路者，共回收</a:t>
            </a:r>
            <a:r>
              <a:rPr lang="en-US" altLang="zh-TW" sz="2400" dirty="0" smtClean="0"/>
              <a:t>118</a:t>
            </a:r>
            <a:r>
              <a:rPr lang="zh-TW" altLang="en-US" sz="2400" dirty="0" smtClean="0"/>
              <a:t>份問卷</a:t>
            </a:r>
            <a:r>
              <a:rPr lang="en-US" altLang="zh-TW" sz="2400" dirty="0" smtClean="0"/>
              <a:t>(</a:t>
            </a:r>
            <a:r>
              <a:rPr lang="zh-TW" altLang="en-US" sz="2400" dirty="0" smtClean="0"/>
              <a:t>男性</a:t>
            </a:r>
            <a:r>
              <a:rPr lang="en-US" altLang="zh-TW" sz="2400" dirty="0" smtClean="0"/>
              <a:t>:43</a:t>
            </a:r>
            <a:r>
              <a:rPr lang="zh-TW" altLang="en-US" sz="2400" dirty="0" smtClean="0"/>
              <a:t>份，女性</a:t>
            </a:r>
            <a:r>
              <a:rPr lang="en-US" altLang="zh-TW" sz="2400" dirty="0" smtClean="0"/>
              <a:t>:75</a:t>
            </a:r>
            <a:r>
              <a:rPr lang="zh-TW" altLang="en-US" sz="2400" dirty="0" smtClean="0"/>
              <a:t>份</a:t>
            </a:r>
            <a:r>
              <a:rPr lang="en-US" altLang="zh-TW" sz="2400" dirty="0" smtClean="0"/>
              <a:t>)</a:t>
            </a:r>
            <a:r>
              <a:rPr lang="zh-TW" altLang="en-US" sz="2400" dirty="0" smtClean="0"/>
              <a:t>，較無法顧及不經常使用網路者之意見</a:t>
            </a:r>
            <a:r>
              <a:rPr lang="zh-TW" altLang="en-US" dirty="0" smtClean="0"/>
              <a:t>。</a:t>
            </a:r>
            <a:endParaRPr lang="zh-TW" altLang="en-US" dirty="0"/>
          </a:p>
        </p:txBody>
      </p:sp>
    </p:spTree>
    <p:extLst>
      <p:ext uri="{BB962C8B-B14F-4D97-AF65-F5344CB8AC3E}">
        <p14:creationId xmlns:p14="http://schemas.microsoft.com/office/powerpoint/2010/main" val="245204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研究方法</a:t>
            </a:r>
            <a:r>
              <a:rPr lang="en-US" altLang="zh-TW" dirty="0"/>
              <a:t>-</a:t>
            </a:r>
            <a:r>
              <a:rPr lang="zh-TW" altLang="en-US" dirty="0"/>
              <a:t>研究工具</a:t>
            </a:r>
          </a:p>
        </p:txBody>
      </p:sp>
      <p:sp>
        <p:nvSpPr>
          <p:cNvPr id="3" name="內容版面配置區 2"/>
          <p:cNvSpPr>
            <a:spLocks noGrp="1"/>
          </p:cNvSpPr>
          <p:nvPr>
            <p:ph idx="1"/>
          </p:nvPr>
        </p:nvSpPr>
        <p:spPr/>
        <p:txBody>
          <a:bodyPr/>
          <a:lstStyle/>
          <a:p>
            <a:r>
              <a:rPr lang="zh-TW" altLang="en-US" dirty="0" smtClean="0"/>
              <a:t>本研究以</a:t>
            </a:r>
            <a:r>
              <a:rPr lang="en-US" altLang="zh-TW" dirty="0"/>
              <a:t>Google </a:t>
            </a:r>
            <a:r>
              <a:rPr lang="en-US" altLang="zh-TW" dirty="0" smtClean="0"/>
              <a:t>Docs</a:t>
            </a:r>
            <a:r>
              <a:rPr lang="zh-TW" altLang="en-US" dirty="0" smtClean="0"/>
              <a:t>製作網路問卷，轉貼連結並在臉書發布相關連結，進行問卷調查。</a:t>
            </a:r>
            <a:endParaRPr lang="en-US" altLang="zh-TW" dirty="0" smtClean="0"/>
          </a:p>
          <a:p>
            <a:r>
              <a:rPr lang="zh-TW" altLang="en-US" dirty="0" smtClean="0"/>
              <a:t>將問卷調查結果予以彙整分析，並以獨立樣本</a:t>
            </a:r>
            <a:r>
              <a:rPr lang="en-US" altLang="zh-TW" dirty="0" smtClean="0"/>
              <a:t>t</a:t>
            </a:r>
            <a:r>
              <a:rPr lang="zh-TW" altLang="en-US" dirty="0" smtClean="0"/>
              <a:t>檢定以及單因子變異數分析針對性別、職業、年齡、學歷等進行差異性分析。</a:t>
            </a:r>
            <a:endParaRPr lang="en-US" altLang="zh-TW" dirty="0" smtClean="0"/>
          </a:p>
          <a:p>
            <a:r>
              <a:rPr lang="zh-TW" altLang="en-US" dirty="0" smtClean="0"/>
              <a:t>最後將所得結果與相關文獻比較，以作為農村旅遊服務網建置之參考。</a:t>
            </a:r>
            <a:endParaRPr lang="zh-TW" altLang="en-US" dirty="0"/>
          </a:p>
        </p:txBody>
      </p:sp>
    </p:spTree>
    <p:extLst>
      <p:ext uri="{BB962C8B-B14F-4D97-AF65-F5344CB8AC3E}">
        <p14:creationId xmlns:p14="http://schemas.microsoft.com/office/powerpoint/2010/main" val="1944644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研究方法</a:t>
            </a:r>
            <a:r>
              <a:rPr lang="en-US" altLang="zh-TW" dirty="0"/>
              <a:t>-</a:t>
            </a:r>
            <a:r>
              <a:rPr lang="zh-TW" altLang="en-US" dirty="0"/>
              <a:t>研究程序</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345843218"/>
              </p:ext>
            </p:extLst>
          </p:nvPr>
        </p:nvGraphicFramePr>
        <p:xfrm>
          <a:off x="228600" y="1600200"/>
          <a:ext cx="86868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7928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結果</a:t>
            </a:r>
            <a:r>
              <a:rPr lang="en-US" altLang="zh-TW" dirty="0">
                <a:latin typeface="標楷體" pitchFamily="65" charset="-120"/>
                <a:ea typeface="標楷體" pitchFamily="65" charset="-120"/>
              </a:rPr>
              <a:t>-1</a:t>
            </a:r>
            <a:endParaRPr lang="zh-TW" altLang="en-US" dirty="0"/>
          </a:p>
        </p:txBody>
      </p:sp>
      <p:sp>
        <p:nvSpPr>
          <p:cNvPr id="3" name="內容版面配置區 2"/>
          <p:cNvSpPr>
            <a:spLocks noGrp="1"/>
          </p:cNvSpPr>
          <p:nvPr>
            <p:ph idx="1"/>
          </p:nvPr>
        </p:nvSpPr>
        <p:spPr>
          <a:xfrm>
            <a:off x="228600" y="1600200"/>
            <a:ext cx="8686800" cy="604664"/>
          </a:xfrm>
        </p:spPr>
        <p:txBody>
          <a:bodyPr/>
          <a:lstStyle/>
          <a:p>
            <a:r>
              <a:rPr lang="zh-TW" altLang="en-US" b="1" dirty="0"/>
              <a:t>網站內容和</a:t>
            </a:r>
            <a:r>
              <a:rPr lang="zh-TW" altLang="en-US" b="1" dirty="0" smtClean="0"/>
              <a:t>功能之問卷調查結果</a:t>
            </a:r>
            <a:r>
              <a:rPr lang="en-US" altLang="zh-TW" b="1" dirty="0" smtClean="0"/>
              <a:t>(</a:t>
            </a:r>
            <a:r>
              <a:rPr lang="zh-TW" altLang="en-US" b="1" dirty="0" smtClean="0"/>
              <a:t>信度</a:t>
            </a:r>
            <a:r>
              <a:rPr lang="zh-TW" altLang="en-US" b="1" dirty="0" smtClean="0">
                <a:sym typeface="Symbol"/>
              </a:rPr>
              <a:t></a:t>
            </a:r>
            <a:r>
              <a:rPr lang="en-US" altLang="zh-TW" b="1" dirty="0" smtClean="0">
                <a:sym typeface="Symbol"/>
              </a:rPr>
              <a:t>=0.876)</a:t>
            </a:r>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2261951836"/>
              </p:ext>
            </p:extLst>
          </p:nvPr>
        </p:nvGraphicFramePr>
        <p:xfrm>
          <a:off x="827584" y="2204864"/>
          <a:ext cx="7627620" cy="3456383"/>
        </p:xfrm>
        <a:graphic>
          <a:graphicData uri="http://schemas.openxmlformats.org/drawingml/2006/table">
            <a:tbl>
              <a:tblPr>
                <a:tableStyleId>{5C22544A-7EE6-4342-B048-85BDC9FD1C3A}</a:tableStyleId>
              </a:tblPr>
              <a:tblGrid>
                <a:gridCol w="2983230"/>
                <a:gridCol w="744855"/>
                <a:gridCol w="3211830"/>
                <a:gridCol w="687705"/>
              </a:tblGrid>
              <a:tr h="493769">
                <a:tc>
                  <a:txBody>
                    <a:bodyPr/>
                    <a:lstStyle/>
                    <a:p>
                      <a:pPr algn="ctr"/>
                      <a:r>
                        <a:rPr lang="zh-TW" altLang="en-US" dirty="0" smtClean="0">
                          <a:solidFill>
                            <a:srgbClr val="000000"/>
                          </a:solidFill>
                        </a:rPr>
                        <a:t>提供農村導覽地圖</a:t>
                      </a:r>
                      <a:endParaRPr lang="zh-TW" altLang="en-US" dirty="0">
                        <a:solidFill>
                          <a:srgbClr val="000000"/>
                        </a:solidFill>
                      </a:endParaRPr>
                    </a:p>
                  </a:txBody>
                  <a:tcPr anchor="ctr"/>
                </a:tc>
                <a:tc>
                  <a:txBody>
                    <a:bodyPr/>
                    <a:lstStyle/>
                    <a:p>
                      <a:pPr algn="ctr"/>
                      <a:r>
                        <a:rPr lang="en-US" altLang="zh-TW" b="1" dirty="0" smtClean="0">
                          <a:solidFill>
                            <a:schemeClr val="bg2"/>
                          </a:solidFill>
                        </a:rPr>
                        <a:t>4.38</a:t>
                      </a:r>
                      <a:endParaRPr lang="zh-TW" altLang="en-US" b="1" dirty="0">
                        <a:solidFill>
                          <a:schemeClr val="bg2"/>
                        </a:solidFill>
                      </a:endParaRPr>
                    </a:p>
                  </a:txBody>
                  <a:tcPr anchor="ctr">
                    <a:solidFill>
                      <a:schemeClr val="tx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solidFill>
                            <a:srgbClr val="000000"/>
                          </a:solidFill>
                        </a:rPr>
                        <a:t>提供當地農村體驗活動</a:t>
                      </a:r>
                    </a:p>
                  </a:txBody>
                  <a:tcPr anchor="ctr"/>
                </a:tc>
                <a:tc>
                  <a:txBody>
                    <a:bodyPr/>
                    <a:lstStyle/>
                    <a:p>
                      <a:pPr algn="ctr"/>
                      <a:r>
                        <a:rPr lang="en-US" altLang="zh-TW" b="1" dirty="0" smtClean="0">
                          <a:solidFill>
                            <a:schemeClr val="bg2"/>
                          </a:solidFill>
                        </a:rPr>
                        <a:t>4.44</a:t>
                      </a:r>
                      <a:endParaRPr lang="zh-TW" altLang="en-US" b="1" dirty="0">
                        <a:solidFill>
                          <a:schemeClr val="bg2"/>
                        </a:solidFill>
                      </a:endParaRPr>
                    </a:p>
                  </a:txBody>
                  <a:tcPr anchor="ctr">
                    <a:solidFill>
                      <a:schemeClr val="tx2">
                        <a:lumMod val="75000"/>
                      </a:schemeClr>
                    </a:solidFill>
                  </a:tcPr>
                </a:tc>
              </a:tr>
              <a:tr h="493769">
                <a:tc>
                  <a:txBody>
                    <a:bodyPr/>
                    <a:lstStyle/>
                    <a:p>
                      <a:pPr algn="ctr"/>
                      <a:r>
                        <a:rPr lang="zh-TW" altLang="en-US" dirty="0" smtClean="0">
                          <a:solidFill>
                            <a:srgbClr val="000000"/>
                          </a:solidFill>
                        </a:rPr>
                        <a:t>提供農村交通指南</a:t>
                      </a:r>
                    </a:p>
                  </a:txBody>
                  <a:tcPr anchor="ctr"/>
                </a:tc>
                <a:tc>
                  <a:txBody>
                    <a:bodyPr/>
                    <a:lstStyle/>
                    <a:p>
                      <a:pPr algn="ctr"/>
                      <a:r>
                        <a:rPr lang="en-US" altLang="zh-TW" b="1" dirty="0" smtClean="0">
                          <a:solidFill>
                            <a:schemeClr val="bg2"/>
                          </a:solidFill>
                        </a:rPr>
                        <a:t>4.56</a:t>
                      </a:r>
                      <a:endParaRPr lang="zh-TW" altLang="en-US" b="1" dirty="0">
                        <a:solidFill>
                          <a:schemeClr val="bg2"/>
                        </a:solidFill>
                      </a:endParaRPr>
                    </a:p>
                  </a:txBody>
                  <a:tcPr anchor="ctr">
                    <a:solidFill>
                      <a:schemeClr val="tx2">
                        <a:lumMod val="75000"/>
                      </a:schemeClr>
                    </a:solidFill>
                  </a:tcPr>
                </a:tc>
                <a:tc>
                  <a:txBody>
                    <a:bodyPr/>
                    <a:lstStyle/>
                    <a:p>
                      <a:pPr algn="ctr"/>
                      <a:r>
                        <a:rPr lang="zh-TW" altLang="en-US" dirty="0" smtClean="0">
                          <a:solidFill>
                            <a:srgbClr val="000000"/>
                          </a:solidFill>
                        </a:rPr>
                        <a:t>可在農村旅遊網上訂購農產品</a:t>
                      </a:r>
                      <a:endParaRPr lang="zh-TW" altLang="en-US" dirty="0">
                        <a:solidFill>
                          <a:srgbClr val="000000"/>
                        </a:solidFill>
                      </a:endParaRPr>
                    </a:p>
                  </a:txBody>
                  <a:tcPr anchor="ctr"/>
                </a:tc>
                <a:tc>
                  <a:txBody>
                    <a:bodyPr/>
                    <a:lstStyle/>
                    <a:p>
                      <a:pPr algn="ctr"/>
                      <a:r>
                        <a:rPr lang="en-US" altLang="zh-TW" dirty="0" smtClean="0">
                          <a:solidFill>
                            <a:srgbClr val="000000"/>
                          </a:solidFill>
                        </a:rPr>
                        <a:t>3.89</a:t>
                      </a:r>
                      <a:endParaRPr lang="zh-TW" altLang="en-US" dirty="0">
                        <a:solidFill>
                          <a:srgbClr val="000000"/>
                        </a:solidFill>
                      </a:endParaRPr>
                    </a:p>
                  </a:txBody>
                  <a:tcPr anchor="ctr">
                    <a:solidFill>
                      <a:schemeClr val="tx2">
                        <a:lumMod val="75000"/>
                      </a:schemeClr>
                    </a:solidFill>
                  </a:tcPr>
                </a:tc>
              </a:tr>
              <a:tr h="493769">
                <a:tc>
                  <a:txBody>
                    <a:bodyPr/>
                    <a:lstStyle/>
                    <a:p>
                      <a:pPr algn="ctr"/>
                      <a:r>
                        <a:rPr lang="zh-TW" altLang="en-US" dirty="0" smtClean="0">
                          <a:solidFill>
                            <a:srgbClr val="000000"/>
                          </a:solidFill>
                        </a:rPr>
                        <a:t>提供農村最新資訊</a:t>
                      </a:r>
                      <a:endParaRPr lang="zh-TW" altLang="en-US" dirty="0">
                        <a:solidFill>
                          <a:srgbClr val="000000"/>
                        </a:solidFill>
                      </a:endParaRPr>
                    </a:p>
                  </a:txBody>
                  <a:tcPr anchor="ctr"/>
                </a:tc>
                <a:tc>
                  <a:txBody>
                    <a:bodyPr/>
                    <a:lstStyle/>
                    <a:p>
                      <a:pPr algn="ctr"/>
                      <a:r>
                        <a:rPr lang="en-US" altLang="zh-TW" dirty="0" smtClean="0">
                          <a:solidFill>
                            <a:srgbClr val="000000"/>
                          </a:solidFill>
                        </a:rPr>
                        <a:t>4.23</a:t>
                      </a:r>
                      <a:endParaRPr lang="zh-TW" altLang="en-US" dirty="0">
                        <a:solidFill>
                          <a:srgbClr val="000000"/>
                        </a:solidFill>
                      </a:endParaRPr>
                    </a:p>
                  </a:txBody>
                  <a:tcPr anchor="ctr">
                    <a:solidFill>
                      <a:schemeClr val="tx2">
                        <a:lumMod val="75000"/>
                      </a:schemeClr>
                    </a:solidFill>
                  </a:tcPr>
                </a:tc>
                <a:tc>
                  <a:txBody>
                    <a:bodyPr/>
                    <a:lstStyle/>
                    <a:p>
                      <a:pPr algn="ctr"/>
                      <a:r>
                        <a:rPr lang="zh-TW" altLang="en-US" dirty="0" smtClean="0">
                          <a:solidFill>
                            <a:srgbClr val="000000"/>
                          </a:solidFill>
                        </a:rPr>
                        <a:t>農村旅遊網站內背景音樂設置</a:t>
                      </a:r>
                      <a:endParaRPr lang="zh-TW" altLang="en-US" dirty="0">
                        <a:solidFill>
                          <a:srgbClr val="000000"/>
                        </a:solidFill>
                      </a:endParaRPr>
                    </a:p>
                  </a:txBody>
                  <a:tcPr anchor="ctr"/>
                </a:tc>
                <a:tc>
                  <a:txBody>
                    <a:bodyPr/>
                    <a:lstStyle/>
                    <a:p>
                      <a:pPr algn="ctr"/>
                      <a:r>
                        <a:rPr lang="en-US" altLang="zh-TW" dirty="0" smtClean="0">
                          <a:solidFill>
                            <a:srgbClr val="000000"/>
                          </a:solidFill>
                        </a:rPr>
                        <a:t>3.27</a:t>
                      </a:r>
                      <a:endParaRPr lang="zh-TW" altLang="en-US" dirty="0">
                        <a:solidFill>
                          <a:srgbClr val="000000"/>
                        </a:solidFill>
                      </a:endParaRPr>
                    </a:p>
                  </a:txBody>
                  <a:tcPr anchor="ctr">
                    <a:solidFill>
                      <a:schemeClr val="tx2">
                        <a:lumMod val="75000"/>
                      </a:schemeClr>
                    </a:solidFill>
                  </a:tcPr>
                </a:tc>
              </a:tr>
              <a:tr h="493769">
                <a:tc>
                  <a:txBody>
                    <a:bodyPr/>
                    <a:lstStyle/>
                    <a:p>
                      <a:pPr algn="ctr"/>
                      <a:r>
                        <a:rPr lang="zh-TW" altLang="en-US" dirty="0" smtClean="0">
                          <a:solidFill>
                            <a:srgbClr val="000000"/>
                          </a:solidFill>
                        </a:rPr>
                        <a:t>提供農村特色介紹</a:t>
                      </a:r>
                      <a:endParaRPr lang="zh-TW" altLang="en-US" dirty="0">
                        <a:solidFill>
                          <a:srgbClr val="000000"/>
                        </a:solidFill>
                      </a:endParaRPr>
                    </a:p>
                  </a:txBody>
                  <a:tcPr anchor="ctr"/>
                </a:tc>
                <a:tc>
                  <a:txBody>
                    <a:bodyPr/>
                    <a:lstStyle/>
                    <a:p>
                      <a:pPr algn="ctr"/>
                      <a:r>
                        <a:rPr lang="en-US" altLang="zh-TW" b="1" dirty="0" smtClean="0">
                          <a:solidFill>
                            <a:schemeClr val="bg2"/>
                          </a:solidFill>
                        </a:rPr>
                        <a:t>4.46</a:t>
                      </a:r>
                      <a:endParaRPr lang="zh-TW" altLang="en-US" b="1" dirty="0">
                        <a:solidFill>
                          <a:schemeClr val="bg2"/>
                        </a:solidFill>
                      </a:endParaRPr>
                    </a:p>
                  </a:txBody>
                  <a:tcPr anchor="ctr">
                    <a:solidFill>
                      <a:schemeClr val="tx2">
                        <a:lumMod val="75000"/>
                      </a:schemeClr>
                    </a:solidFill>
                  </a:tcPr>
                </a:tc>
                <a:tc>
                  <a:txBody>
                    <a:bodyPr/>
                    <a:lstStyle/>
                    <a:p>
                      <a:pPr algn="ctr"/>
                      <a:r>
                        <a:rPr lang="zh-TW" altLang="en-US" dirty="0" smtClean="0">
                          <a:solidFill>
                            <a:srgbClr val="000000"/>
                          </a:solidFill>
                        </a:rPr>
                        <a:t>訂閱農村旅遊網電子報</a:t>
                      </a:r>
                    </a:p>
                  </a:txBody>
                  <a:tcPr anchor="ctr"/>
                </a:tc>
                <a:tc>
                  <a:txBody>
                    <a:bodyPr/>
                    <a:lstStyle/>
                    <a:p>
                      <a:pPr algn="ctr"/>
                      <a:r>
                        <a:rPr lang="en-US" altLang="zh-TW" dirty="0" smtClean="0">
                          <a:solidFill>
                            <a:srgbClr val="000000"/>
                          </a:solidFill>
                        </a:rPr>
                        <a:t>3.56</a:t>
                      </a:r>
                      <a:endParaRPr lang="zh-TW" altLang="en-US" dirty="0">
                        <a:solidFill>
                          <a:srgbClr val="000000"/>
                        </a:solidFill>
                      </a:endParaRPr>
                    </a:p>
                  </a:txBody>
                  <a:tcPr anchor="ctr">
                    <a:solidFill>
                      <a:schemeClr val="tx2">
                        <a:lumMod val="75000"/>
                      </a:schemeClr>
                    </a:solidFill>
                  </a:tcPr>
                </a:tc>
              </a:tr>
              <a:tr h="493769">
                <a:tc>
                  <a:txBody>
                    <a:bodyPr/>
                    <a:lstStyle/>
                    <a:p>
                      <a:pPr algn="ctr"/>
                      <a:r>
                        <a:rPr lang="zh-TW" altLang="en-US" dirty="0" smtClean="0">
                          <a:solidFill>
                            <a:srgbClr val="000000"/>
                          </a:solidFill>
                        </a:rPr>
                        <a:t>提供農村當地聯絡方式</a:t>
                      </a:r>
                      <a:endParaRPr lang="zh-TW" altLang="en-US" dirty="0">
                        <a:solidFill>
                          <a:srgbClr val="000000"/>
                        </a:solidFill>
                      </a:endParaRPr>
                    </a:p>
                  </a:txBody>
                  <a:tcPr anchor="ctr"/>
                </a:tc>
                <a:tc>
                  <a:txBody>
                    <a:bodyPr/>
                    <a:lstStyle/>
                    <a:p>
                      <a:pPr algn="ctr"/>
                      <a:r>
                        <a:rPr lang="en-US" altLang="zh-TW" b="1" dirty="0" smtClean="0">
                          <a:solidFill>
                            <a:schemeClr val="bg2"/>
                          </a:solidFill>
                        </a:rPr>
                        <a:t>4.42</a:t>
                      </a:r>
                      <a:endParaRPr lang="zh-TW" altLang="en-US" b="1" dirty="0">
                        <a:solidFill>
                          <a:schemeClr val="bg2"/>
                        </a:solidFill>
                      </a:endParaRPr>
                    </a:p>
                  </a:txBody>
                  <a:tcPr anchor="ctr">
                    <a:solidFill>
                      <a:schemeClr val="tx2">
                        <a:lumMod val="75000"/>
                      </a:schemeClr>
                    </a:solidFill>
                  </a:tcPr>
                </a:tc>
                <a:tc>
                  <a:txBody>
                    <a:bodyPr/>
                    <a:lstStyle/>
                    <a:p>
                      <a:pPr algn="ctr"/>
                      <a:r>
                        <a:rPr lang="zh-TW" altLang="en-US" dirty="0" smtClean="0">
                          <a:solidFill>
                            <a:srgbClr val="000000"/>
                          </a:solidFill>
                        </a:rPr>
                        <a:t>設置留言板提供意見討論</a:t>
                      </a:r>
                    </a:p>
                  </a:txBody>
                  <a:tcPr anchor="ctr"/>
                </a:tc>
                <a:tc>
                  <a:txBody>
                    <a:bodyPr/>
                    <a:lstStyle/>
                    <a:p>
                      <a:pPr algn="ctr"/>
                      <a:r>
                        <a:rPr lang="en-US" altLang="zh-TW" dirty="0" smtClean="0">
                          <a:solidFill>
                            <a:srgbClr val="000000"/>
                          </a:solidFill>
                        </a:rPr>
                        <a:t>4.06</a:t>
                      </a:r>
                    </a:p>
                  </a:txBody>
                  <a:tcPr anchor="ctr">
                    <a:solidFill>
                      <a:schemeClr val="tx2">
                        <a:lumMod val="75000"/>
                      </a:schemeClr>
                    </a:solidFill>
                  </a:tcPr>
                </a:tc>
              </a:tr>
              <a:tr h="493769">
                <a:tc>
                  <a:txBody>
                    <a:bodyPr/>
                    <a:lstStyle/>
                    <a:p>
                      <a:pPr algn="ctr"/>
                      <a:r>
                        <a:rPr lang="zh-TW" altLang="en-US" dirty="0" smtClean="0">
                          <a:solidFill>
                            <a:srgbClr val="000000"/>
                          </a:solidFill>
                        </a:rPr>
                        <a:t>提供農村照片</a:t>
                      </a:r>
                      <a:endParaRPr lang="zh-TW" altLang="en-US" dirty="0">
                        <a:solidFill>
                          <a:srgbClr val="000000"/>
                        </a:solidFill>
                      </a:endParaRPr>
                    </a:p>
                  </a:txBody>
                  <a:tcPr anchor="ctr"/>
                </a:tc>
                <a:tc>
                  <a:txBody>
                    <a:bodyPr/>
                    <a:lstStyle/>
                    <a:p>
                      <a:pPr algn="ctr"/>
                      <a:r>
                        <a:rPr lang="en-US" altLang="zh-TW" b="1" dirty="0" smtClean="0">
                          <a:solidFill>
                            <a:schemeClr val="bg2"/>
                          </a:solidFill>
                        </a:rPr>
                        <a:t>4.34</a:t>
                      </a:r>
                      <a:endParaRPr lang="zh-TW" altLang="en-US" b="1" dirty="0">
                        <a:solidFill>
                          <a:schemeClr val="bg2"/>
                        </a:solidFill>
                      </a:endParaRPr>
                    </a:p>
                  </a:txBody>
                  <a:tcPr anchor="ctr">
                    <a:solidFill>
                      <a:schemeClr val="tx2">
                        <a:lumMod val="75000"/>
                      </a:schemeClr>
                    </a:solidFill>
                  </a:tcPr>
                </a:tc>
                <a:tc>
                  <a:txBody>
                    <a:bodyPr/>
                    <a:lstStyle/>
                    <a:p>
                      <a:pPr algn="ctr"/>
                      <a:r>
                        <a:rPr lang="zh-TW" altLang="en-US" dirty="0" smtClean="0">
                          <a:solidFill>
                            <a:srgbClr val="000000"/>
                          </a:solidFill>
                        </a:rPr>
                        <a:t>提供農村即時氣象更新</a:t>
                      </a:r>
                      <a:endParaRPr lang="zh-TW" altLang="en-US" dirty="0">
                        <a:solidFill>
                          <a:srgbClr val="000000"/>
                        </a:solidFill>
                      </a:endParaRPr>
                    </a:p>
                  </a:txBody>
                  <a:tcPr anchor="ctr"/>
                </a:tc>
                <a:tc>
                  <a:txBody>
                    <a:bodyPr/>
                    <a:lstStyle/>
                    <a:p>
                      <a:pPr algn="ctr"/>
                      <a:r>
                        <a:rPr lang="en-US" altLang="zh-TW" dirty="0" smtClean="0">
                          <a:solidFill>
                            <a:srgbClr val="000000"/>
                          </a:solidFill>
                        </a:rPr>
                        <a:t>4.12</a:t>
                      </a:r>
                      <a:endParaRPr lang="zh-TW" altLang="en-US" dirty="0">
                        <a:solidFill>
                          <a:srgbClr val="000000"/>
                        </a:solidFill>
                      </a:endParaRPr>
                    </a:p>
                  </a:txBody>
                  <a:tcPr anchor="ctr">
                    <a:solidFill>
                      <a:schemeClr val="tx2">
                        <a:lumMod val="75000"/>
                      </a:schemeClr>
                    </a:solidFill>
                  </a:tcPr>
                </a:tc>
              </a:tr>
              <a:tr h="493769">
                <a:tc>
                  <a:txBody>
                    <a:bodyPr/>
                    <a:lstStyle/>
                    <a:p>
                      <a:pPr algn="ctr"/>
                      <a:r>
                        <a:rPr lang="zh-TW" altLang="en-US" dirty="0" smtClean="0">
                          <a:solidFill>
                            <a:srgbClr val="000000"/>
                          </a:solidFill>
                        </a:rPr>
                        <a:t>設計農村旅遊網手機版介面</a:t>
                      </a:r>
                      <a:endParaRPr lang="zh-TW" altLang="en-US" dirty="0">
                        <a:solidFill>
                          <a:srgbClr val="000000"/>
                        </a:solidFill>
                      </a:endParaRPr>
                    </a:p>
                  </a:txBody>
                  <a:tcPr anchor="ctr"/>
                </a:tc>
                <a:tc>
                  <a:txBody>
                    <a:bodyPr/>
                    <a:lstStyle/>
                    <a:p>
                      <a:pPr algn="ctr"/>
                      <a:r>
                        <a:rPr lang="en-US" altLang="zh-TW" dirty="0" smtClean="0">
                          <a:solidFill>
                            <a:srgbClr val="000000"/>
                          </a:solidFill>
                        </a:rPr>
                        <a:t>4.19 </a:t>
                      </a:r>
                    </a:p>
                  </a:txBody>
                  <a:tcPr anchor="ctr">
                    <a:solidFill>
                      <a:schemeClr val="tx2">
                        <a:lumMod val="75000"/>
                      </a:schemeClr>
                    </a:solidFill>
                  </a:tcPr>
                </a:tc>
                <a:tc>
                  <a:txBody>
                    <a:bodyPr/>
                    <a:lstStyle/>
                    <a:p>
                      <a:pPr algn="ctr"/>
                      <a:r>
                        <a:rPr lang="zh-TW" altLang="en-US" dirty="0" smtClean="0">
                          <a:solidFill>
                            <a:srgbClr val="000000"/>
                          </a:solidFill>
                        </a:rPr>
                        <a:t>設置農村旅遊的社群網站</a:t>
                      </a:r>
                      <a:endParaRPr lang="zh-TW" altLang="en-US" dirty="0">
                        <a:solidFill>
                          <a:srgbClr val="000000"/>
                        </a:solidFill>
                      </a:endParaRPr>
                    </a:p>
                  </a:txBody>
                  <a:tcPr anchor="ctr"/>
                </a:tc>
                <a:tc>
                  <a:txBody>
                    <a:bodyPr/>
                    <a:lstStyle/>
                    <a:p>
                      <a:pPr algn="ctr"/>
                      <a:r>
                        <a:rPr lang="en-US" altLang="zh-TW" dirty="0" smtClean="0">
                          <a:solidFill>
                            <a:srgbClr val="000000"/>
                          </a:solidFill>
                        </a:rPr>
                        <a:t>4.12</a:t>
                      </a:r>
                      <a:endParaRPr lang="zh-TW" altLang="en-US" dirty="0">
                        <a:solidFill>
                          <a:srgbClr val="000000"/>
                        </a:solidFill>
                      </a:endParaRPr>
                    </a:p>
                  </a:txBody>
                  <a:tcPr anchor="ctr">
                    <a:solidFill>
                      <a:schemeClr val="tx2">
                        <a:lumMod val="75000"/>
                      </a:schemeClr>
                    </a:solidFill>
                  </a:tcPr>
                </a:tc>
              </a:tr>
            </a:tbl>
          </a:graphicData>
        </a:graphic>
      </p:graphicFrame>
    </p:spTree>
    <p:extLst>
      <p:ext uri="{BB962C8B-B14F-4D97-AF65-F5344CB8AC3E}">
        <p14:creationId xmlns:p14="http://schemas.microsoft.com/office/powerpoint/2010/main" val="413680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study of air quality impact on UTR diseases">
  <a:themeElements>
    <a:clrScheme name="">
      <a:dk1>
        <a:srgbClr val="FFFFFF"/>
      </a:dk1>
      <a:lt1>
        <a:srgbClr val="FFFFFF"/>
      </a:lt1>
      <a:dk2>
        <a:srgbClr val="FFCC66"/>
      </a:dk2>
      <a:lt2>
        <a:srgbClr val="003300"/>
      </a:lt2>
      <a:accent1>
        <a:srgbClr val="996633"/>
      </a:accent1>
      <a:accent2>
        <a:srgbClr val="0099CC"/>
      </a:accent2>
      <a:accent3>
        <a:srgbClr val="FFFFFF"/>
      </a:accent3>
      <a:accent4>
        <a:srgbClr val="DADADA"/>
      </a:accent4>
      <a:accent5>
        <a:srgbClr val="CAB8AD"/>
      </a:accent5>
      <a:accent6>
        <a:srgbClr val="008AB9"/>
      </a:accent6>
      <a:hlink>
        <a:srgbClr val="FF9933"/>
      </a:hlink>
      <a:folHlink>
        <a:srgbClr val="B2B2B2"/>
      </a:folHlink>
    </a:clrScheme>
    <a:fontScheme name="預設簡報設計">
      <a:majorFont>
        <a:latin typeface="Univers 55"/>
        <a:ea typeface=""/>
        <a:cs typeface=""/>
      </a:majorFont>
      <a:minorFont>
        <a:latin typeface="Univers 55"/>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預設簡報設計 1">
        <a:dk1>
          <a:srgbClr val="003300"/>
        </a:dk1>
        <a:lt1>
          <a:srgbClr val="FFFFFF"/>
        </a:lt1>
        <a:dk2>
          <a:srgbClr val="336600"/>
        </a:dk2>
        <a:lt2>
          <a:srgbClr val="FFCC66"/>
        </a:lt2>
        <a:accent1>
          <a:srgbClr val="996633"/>
        </a:accent1>
        <a:accent2>
          <a:srgbClr val="0099CC"/>
        </a:accent2>
        <a:accent3>
          <a:srgbClr val="ADB8AA"/>
        </a:accent3>
        <a:accent4>
          <a:srgbClr val="DADADA"/>
        </a:accent4>
        <a:accent5>
          <a:srgbClr val="CAB8AD"/>
        </a:accent5>
        <a:accent6>
          <a:srgbClr val="008AB9"/>
        </a:accent6>
        <a:hlink>
          <a:srgbClr val="FF9933"/>
        </a:hlink>
        <a:folHlink>
          <a:srgbClr val="009900"/>
        </a:folHlink>
      </a:clrScheme>
      <a:clrMap bg1="dk2" tx1="lt1" bg2="dk1" tx2="lt2" accent1="accent1" accent2="accent2" accent3="accent3" accent4="accent4" accent5="accent5" accent6="accent6" hlink="hlink" folHlink="folHlink"/>
    </a:extraClrScheme>
    <a:extraClrScheme>
      <a:clrScheme name="預設簡報設計 2">
        <a:dk1>
          <a:srgbClr val="4D4D4D"/>
        </a:dk1>
        <a:lt1>
          <a:srgbClr val="D6EFD0"/>
        </a:lt1>
        <a:dk2>
          <a:srgbClr val="336699"/>
        </a:dk2>
        <a:lt2>
          <a:srgbClr val="65B5D1"/>
        </a:lt2>
        <a:accent1>
          <a:srgbClr val="9BB9C3"/>
        </a:accent1>
        <a:accent2>
          <a:srgbClr val="99CCFF"/>
        </a:accent2>
        <a:accent3>
          <a:srgbClr val="E8F6E4"/>
        </a:accent3>
        <a:accent4>
          <a:srgbClr val="404040"/>
        </a:accent4>
        <a:accent5>
          <a:srgbClr val="CBD9DE"/>
        </a:accent5>
        <a:accent6>
          <a:srgbClr val="8AB9E7"/>
        </a:accent6>
        <a:hlink>
          <a:srgbClr val="009999"/>
        </a:hlink>
        <a:folHlink>
          <a:srgbClr val="CCCCFF"/>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預設簡報設計 1">
    <a:dk1>
      <a:srgbClr val="003300"/>
    </a:dk1>
    <a:lt1>
      <a:srgbClr val="FFFFFF"/>
    </a:lt1>
    <a:dk2>
      <a:srgbClr val="336600"/>
    </a:dk2>
    <a:lt2>
      <a:srgbClr val="FFCC66"/>
    </a:lt2>
    <a:accent1>
      <a:srgbClr val="996633"/>
    </a:accent1>
    <a:accent2>
      <a:srgbClr val="0099CC"/>
    </a:accent2>
    <a:accent3>
      <a:srgbClr val="ADB8AA"/>
    </a:accent3>
    <a:accent4>
      <a:srgbClr val="DADADA"/>
    </a:accent4>
    <a:accent5>
      <a:srgbClr val="CAB8AD"/>
    </a:accent5>
    <a:accent6>
      <a:srgbClr val="008AB9"/>
    </a:accent6>
    <a:hlink>
      <a:srgbClr val="FF9933"/>
    </a:hlink>
    <a:folHlink>
      <a:srgbClr val="009900"/>
    </a:folHlink>
  </a:clrScheme>
</a:themeOverride>
</file>

<file path=docProps/app.xml><?xml version="1.0" encoding="utf-8"?>
<Properties xmlns="http://schemas.openxmlformats.org/officeDocument/2006/extended-properties" xmlns:vt="http://schemas.openxmlformats.org/officeDocument/2006/docPropsVTypes">
  <Template>書報討論報告</Template>
  <TotalTime>1153</TotalTime>
  <Words>1822</Words>
  <Application>Microsoft Office PowerPoint</Application>
  <PresentationFormat>如螢幕大小 (4:3)</PresentationFormat>
  <Paragraphs>219</Paragraphs>
  <Slides>21</Slides>
  <Notes>0</Notes>
  <HiddenSlides>0</HiddenSlides>
  <MMClips>0</MMClips>
  <ScaleCrop>false</ScaleCrop>
  <HeadingPairs>
    <vt:vector size="4" baseType="variant">
      <vt:variant>
        <vt:lpstr>佈景主題</vt:lpstr>
      </vt:variant>
      <vt:variant>
        <vt:i4>1</vt:i4>
      </vt:variant>
      <vt:variant>
        <vt:lpstr>投影片標題</vt:lpstr>
      </vt:variant>
      <vt:variant>
        <vt:i4>21</vt:i4>
      </vt:variant>
    </vt:vector>
  </HeadingPairs>
  <TitlesOfParts>
    <vt:vector size="22" baseType="lpstr">
      <vt:lpstr>study of air quality impact on UTR diseases</vt:lpstr>
      <vt:lpstr>農村旅遊服務平台資訊適切性之探討</vt:lpstr>
      <vt:lpstr>簡介</vt:lpstr>
      <vt:lpstr>簡介-續</vt:lpstr>
      <vt:lpstr>研究目的</vt:lpstr>
      <vt:lpstr>研究問題與假設</vt:lpstr>
      <vt:lpstr>研究範圍與限制</vt:lpstr>
      <vt:lpstr>研究方法-研究工具</vt:lpstr>
      <vt:lpstr>研究方法-研究程序</vt:lpstr>
      <vt:lpstr>結果-1</vt:lpstr>
      <vt:lpstr>結果-2</vt:lpstr>
      <vt:lpstr>結果-3</vt:lpstr>
      <vt:lpstr>結果-4</vt:lpstr>
      <vt:lpstr>結果-5</vt:lpstr>
      <vt:lpstr>結果-6</vt:lpstr>
      <vt:lpstr>結果-7</vt:lpstr>
      <vt:lpstr>結果-8</vt:lpstr>
      <vt:lpstr>討論</vt:lpstr>
      <vt:lpstr>建議</vt:lpstr>
      <vt:lpstr>PowerPoint 簡報</vt:lpstr>
      <vt:lpstr>PowerPoint 簡報</vt:lpstr>
      <vt:lpstr>報告完畢敬請指教</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Nancy</dc:creator>
  <cp:lastModifiedBy>Nancy</cp:lastModifiedBy>
  <cp:revision>63</cp:revision>
  <dcterms:created xsi:type="dcterms:W3CDTF">2013-09-11T06:30:36Z</dcterms:created>
  <dcterms:modified xsi:type="dcterms:W3CDTF">2017-01-11T07:09:40Z</dcterms:modified>
</cp:coreProperties>
</file>