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43463" cy="41044813"/>
  <p:notesSz cx="6645275" cy="9775825"/>
  <p:defaultTextStyle>
    <a:defPPr>
      <a:defRPr lang="zh-TW"/>
    </a:defPPr>
    <a:lvl1pPr marL="0" algn="l" defTabSz="4172316" rtl="0" eaLnBrk="1" latinLnBrk="0" hangingPunct="1">
      <a:defRPr sz="8200" kern="1200">
        <a:solidFill>
          <a:schemeClr val="tx1"/>
        </a:solidFill>
        <a:latin typeface="+mn-lt"/>
        <a:ea typeface="+mn-ea"/>
        <a:cs typeface="+mn-cs"/>
      </a:defRPr>
    </a:lvl1pPr>
    <a:lvl2pPr marL="2086158" algn="l" defTabSz="4172316" rtl="0" eaLnBrk="1" latinLnBrk="0" hangingPunct="1">
      <a:defRPr sz="8200" kern="1200">
        <a:solidFill>
          <a:schemeClr val="tx1"/>
        </a:solidFill>
        <a:latin typeface="+mn-lt"/>
        <a:ea typeface="+mn-ea"/>
        <a:cs typeface="+mn-cs"/>
      </a:defRPr>
    </a:lvl2pPr>
    <a:lvl3pPr marL="4172316" algn="l" defTabSz="4172316" rtl="0" eaLnBrk="1" latinLnBrk="0" hangingPunct="1">
      <a:defRPr sz="8200" kern="1200">
        <a:solidFill>
          <a:schemeClr val="tx1"/>
        </a:solidFill>
        <a:latin typeface="+mn-lt"/>
        <a:ea typeface="+mn-ea"/>
        <a:cs typeface="+mn-cs"/>
      </a:defRPr>
    </a:lvl3pPr>
    <a:lvl4pPr marL="6258474" algn="l" defTabSz="4172316" rtl="0" eaLnBrk="1" latinLnBrk="0" hangingPunct="1">
      <a:defRPr sz="8200" kern="1200">
        <a:solidFill>
          <a:schemeClr val="tx1"/>
        </a:solidFill>
        <a:latin typeface="+mn-lt"/>
        <a:ea typeface="+mn-ea"/>
        <a:cs typeface="+mn-cs"/>
      </a:defRPr>
    </a:lvl4pPr>
    <a:lvl5pPr marL="8344632" algn="l" defTabSz="4172316" rtl="0" eaLnBrk="1" latinLnBrk="0" hangingPunct="1">
      <a:defRPr sz="8200" kern="1200">
        <a:solidFill>
          <a:schemeClr val="tx1"/>
        </a:solidFill>
        <a:latin typeface="+mn-lt"/>
        <a:ea typeface="+mn-ea"/>
        <a:cs typeface="+mn-cs"/>
      </a:defRPr>
    </a:lvl5pPr>
    <a:lvl6pPr marL="10430789" algn="l" defTabSz="4172316" rtl="0" eaLnBrk="1" latinLnBrk="0" hangingPunct="1">
      <a:defRPr sz="8200" kern="1200">
        <a:solidFill>
          <a:schemeClr val="tx1"/>
        </a:solidFill>
        <a:latin typeface="+mn-lt"/>
        <a:ea typeface="+mn-ea"/>
        <a:cs typeface="+mn-cs"/>
      </a:defRPr>
    </a:lvl6pPr>
    <a:lvl7pPr marL="12516947" algn="l" defTabSz="4172316" rtl="0" eaLnBrk="1" latinLnBrk="0" hangingPunct="1">
      <a:defRPr sz="8200" kern="1200">
        <a:solidFill>
          <a:schemeClr val="tx1"/>
        </a:solidFill>
        <a:latin typeface="+mn-lt"/>
        <a:ea typeface="+mn-ea"/>
        <a:cs typeface="+mn-cs"/>
      </a:defRPr>
    </a:lvl7pPr>
    <a:lvl8pPr marL="14603105" algn="l" defTabSz="4172316" rtl="0" eaLnBrk="1" latinLnBrk="0" hangingPunct="1">
      <a:defRPr sz="8200" kern="1200">
        <a:solidFill>
          <a:schemeClr val="tx1"/>
        </a:solidFill>
        <a:latin typeface="+mn-lt"/>
        <a:ea typeface="+mn-ea"/>
        <a:cs typeface="+mn-cs"/>
      </a:defRPr>
    </a:lvl8pPr>
    <a:lvl9pPr marL="16689263" algn="l" defTabSz="4172316"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928">
          <p15:clr>
            <a:srgbClr val="A4A3A4"/>
          </p15:clr>
        </p15:guide>
        <p15:guide id="2" pos="95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434" autoAdjust="0"/>
  </p:normalViewPr>
  <p:slideViewPr>
    <p:cSldViewPr>
      <p:cViewPr>
        <p:scale>
          <a:sx n="30" d="100"/>
          <a:sy n="30" d="100"/>
        </p:scale>
        <p:origin x="-2598" y="-72"/>
      </p:cViewPr>
      <p:guideLst>
        <p:guide orient="horz" pos="12928"/>
        <p:guide pos="95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268260" y="12750499"/>
            <a:ext cx="25706944" cy="8798031"/>
          </a:xfrm>
        </p:spPr>
        <p:txBody>
          <a:bodyPr/>
          <a:lstStyle/>
          <a:p>
            <a:r>
              <a:rPr lang="zh-TW" altLang="en-US"/>
              <a:t>按一下以編輯母片標題樣式</a:t>
            </a:r>
          </a:p>
        </p:txBody>
      </p:sp>
      <p:sp>
        <p:nvSpPr>
          <p:cNvPr id="3" name="副標題 2"/>
          <p:cNvSpPr>
            <a:spLocks noGrp="1"/>
          </p:cNvSpPr>
          <p:nvPr>
            <p:ph type="subTitle" idx="1"/>
          </p:nvPr>
        </p:nvSpPr>
        <p:spPr>
          <a:xfrm>
            <a:off x="4536520" y="23258727"/>
            <a:ext cx="21170424" cy="10489230"/>
          </a:xfrm>
        </p:spPr>
        <p:txBody>
          <a:bodyPr/>
          <a:lstStyle>
            <a:lvl1pPr marL="0" indent="0" algn="ctr">
              <a:buNone/>
              <a:defRPr>
                <a:solidFill>
                  <a:schemeClr val="tx1">
                    <a:tint val="75000"/>
                  </a:schemeClr>
                </a:solidFill>
              </a:defRPr>
            </a:lvl1pPr>
            <a:lvl2pPr marL="2086158" indent="0" algn="ctr">
              <a:buNone/>
              <a:defRPr>
                <a:solidFill>
                  <a:schemeClr val="tx1">
                    <a:tint val="75000"/>
                  </a:schemeClr>
                </a:solidFill>
              </a:defRPr>
            </a:lvl2pPr>
            <a:lvl3pPr marL="4172316" indent="0" algn="ctr">
              <a:buNone/>
              <a:defRPr>
                <a:solidFill>
                  <a:schemeClr val="tx1">
                    <a:tint val="75000"/>
                  </a:schemeClr>
                </a:solidFill>
              </a:defRPr>
            </a:lvl3pPr>
            <a:lvl4pPr marL="6258474" indent="0" algn="ctr">
              <a:buNone/>
              <a:defRPr>
                <a:solidFill>
                  <a:schemeClr val="tx1">
                    <a:tint val="75000"/>
                  </a:schemeClr>
                </a:solidFill>
              </a:defRPr>
            </a:lvl4pPr>
            <a:lvl5pPr marL="8344632" indent="0" algn="ctr">
              <a:buNone/>
              <a:defRPr>
                <a:solidFill>
                  <a:schemeClr val="tx1">
                    <a:tint val="75000"/>
                  </a:schemeClr>
                </a:solidFill>
              </a:defRPr>
            </a:lvl5pPr>
            <a:lvl6pPr marL="10430789" indent="0" algn="ctr">
              <a:buNone/>
              <a:defRPr>
                <a:solidFill>
                  <a:schemeClr val="tx1">
                    <a:tint val="75000"/>
                  </a:schemeClr>
                </a:solidFill>
              </a:defRPr>
            </a:lvl6pPr>
            <a:lvl7pPr marL="12516947" indent="0" algn="ctr">
              <a:buNone/>
              <a:defRPr>
                <a:solidFill>
                  <a:schemeClr val="tx1">
                    <a:tint val="75000"/>
                  </a:schemeClr>
                </a:solidFill>
              </a:defRPr>
            </a:lvl7pPr>
            <a:lvl8pPr marL="14603105" indent="0" algn="ctr">
              <a:buNone/>
              <a:defRPr>
                <a:solidFill>
                  <a:schemeClr val="tx1">
                    <a:tint val="75000"/>
                  </a:schemeClr>
                </a:solidFill>
              </a:defRPr>
            </a:lvl8pPr>
            <a:lvl9pPr marL="16689263"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F48DB66-67B2-4F1A-88B2-61F307711C0D}" type="datetimeFigureOut">
              <a:rPr lang="zh-TW" altLang="en-US" smtClean="0"/>
              <a:pPr/>
              <a:t>2017/6/5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0BF14A-6C65-4883-A547-8F6EC48A7542}" type="slidenum">
              <a:rPr lang="zh-TW" altLang="en-US" smtClean="0"/>
              <a:pPr/>
              <a:t>‹#›</a:t>
            </a:fld>
            <a:endParaRPr lang="zh-TW" altLang="en-US"/>
          </a:p>
        </p:txBody>
      </p:sp>
    </p:spTree>
    <p:extLst>
      <p:ext uri="{BB962C8B-B14F-4D97-AF65-F5344CB8AC3E}">
        <p14:creationId xmlns:p14="http://schemas.microsoft.com/office/powerpoint/2010/main" val="191651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48DB66-67B2-4F1A-88B2-61F307711C0D}" type="datetimeFigureOut">
              <a:rPr lang="zh-TW" altLang="en-US" smtClean="0"/>
              <a:pPr/>
              <a:t>2017/6/5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0BF14A-6C65-4883-A547-8F6EC48A7542}" type="slidenum">
              <a:rPr lang="zh-TW" altLang="en-US" smtClean="0"/>
              <a:pPr/>
              <a:t>‹#›</a:t>
            </a:fld>
            <a:endParaRPr lang="zh-TW" altLang="en-US"/>
          </a:p>
        </p:txBody>
      </p:sp>
    </p:spTree>
    <p:extLst>
      <p:ext uri="{BB962C8B-B14F-4D97-AF65-F5344CB8AC3E}">
        <p14:creationId xmlns:p14="http://schemas.microsoft.com/office/powerpoint/2010/main" val="476747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521307" y="10251708"/>
            <a:ext cx="22504077" cy="218430614"/>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003824" y="10251708"/>
            <a:ext cx="67013422" cy="21843061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48DB66-67B2-4F1A-88B2-61F307711C0D}" type="datetimeFigureOut">
              <a:rPr lang="zh-TW" altLang="en-US" smtClean="0"/>
              <a:pPr/>
              <a:t>2017/6/5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0BF14A-6C65-4883-A547-8F6EC48A7542}" type="slidenum">
              <a:rPr lang="zh-TW" altLang="en-US" smtClean="0"/>
              <a:pPr/>
              <a:t>‹#›</a:t>
            </a:fld>
            <a:endParaRPr lang="zh-TW" altLang="en-US"/>
          </a:p>
        </p:txBody>
      </p:sp>
    </p:spTree>
    <p:extLst>
      <p:ext uri="{BB962C8B-B14F-4D97-AF65-F5344CB8AC3E}">
        <p14:creationId xmlns:p14="http://schemas.microsoft.com/office/powerpoint/2010/main" val="89812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48DB66-67B2-4F1A-88B2-61F307711C0D}" type="datetimeFigureOut">
              <a:rPr lang="zh-TW" altLang="en-US" smtClean="0"/>
              <a:pPr/>
              <a:t>2017/6/5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0BF14A-6C65-4883-A547-8F6EC48A7542}" type="slidenum">
              <a:rPr lang="zh-TW" altLang="en-US" smtClean="0"/>
              <a:pPr/>
              <a:t>‹#›</a:t>
            </a:fld>
            <a:endParaRPr lang="zh-TW" altLang="en-US"/>
          </a:p>
        </p:txBody>
      </p:sp>
    </p:spTree>
    <p:extLst>
      <p:ext uri="{BB962C8B-B14F-4D97-AF65-F5344CB8AC3E}">
        <p14:creationId xmlns:p14="http://schemas.microsoft.com/office/powerpoint/2010/main" val="1529607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2389025" y="26375096"/>
            <a:ext cx="25706944" cy="8151956"/>
          </a:xfrm>
        </p:spPr>
        <p:txBody>
          <a:bodyPr anchor="t"/>
          <a:lstStyle>
            <a:lvl1pPr algn="l">
              <a:defRPr sz="18300" b="1" cap="all"/>
            </a:lvl1pPr>
          </a:lstStyle>
          <a:p>
            <a:r>
              <a:rPr lang="zh-TW" altLang="en-US"/>
              <a:t>按一下以編輯母片標題樣式</a:t>
            </a:r>
          </a:p>
        </p:txBody>
      </p:sp>
      <p:sp>
        <p:nvSpPr>
          <p:cNvPr id="3" name="文字版面配置區 2"/>
          <p:cNvSpPr>
            <a:spLocks noGrp="1"/>
          </p:cNvSpPr>
          <p:nvPr>
            <p:ph type="body" idx="1"/>
          </p:nvPr>
        </p:nvSpPr>
        <p:spPr>
          <a:xfrm>
            <a:off x="2389025" y="17396546"/>
            <a:ext cx="25706944" cy="8978550"/>
          </a:xfrm>
        </p:spPr>
        <p:txBody>
          <a:bodyPr anchor="b"/>
          <a:lstStyle>
            <a:lvl1pPr marL="0" indent="0">
              <a:buNone/>
              <a:defRPr sz="9100">
                <a:solidFill>
                  <a:schemeClr val="tx1">
                    <a:tint val="75000"/>
                  </a:schemeClr>
                </a:solidFill>
              </a:defRPr>
            </a:lvl1pPr>
            <a:lvl2pPr marL="2086158" indent="0">
              <a:buNone/>
              <a:defRPr sz="8200">
                <a:solidFill>
                  <a:schemeClr val="tx1">
                    <a:tint val="75000"/>
                  </a:schemeClr>
                </a:solidFill>
              </a:defRPr>
            </a:lvl2pPr>
            <a:lvl3pPr marL="4172316" indent="0">
              <a:buNone/>
              <a:defRPr sz="7300">
                <a:solidFill>
                  <a:schemeClr val="tx1">
                    <a:tint val="75000"/>
                  </a:schemeClr>
                </a:solidFill>
              </a:defRPr>
            </a:lvl3pPr>
            <a:lvl4pPr marL="6258474" indent="0">
              <a:buNone/>
              <a:defRPr sz="6400">
                <a:solidFill>
                  <a:schemeClr val="tx1">
                    <a:tint val="75000"/>
                  </a:schemeClr>
                </a:solidFill>
              </a:defRPr>
            </a:lvl4pPr>
            <a:lvl5pPr marL="8344632" indent="0">
              <a:buNone/>
              <a:defRPr sz="6400">
                <a:solidFill>
                  <a:schemeClr val="tx1">
                    <a:tint val="75000"/>
                  </a:schemeClr>
                </a:solidFill>
              </a:defRPr>
            </a:lvl5pPr>
            <a:lvl6pPr marL="10430789" indent="0">
              <a:buNone/>
              <a:defRPr sz="6400">
                <a:solidFill>
                  <a:schemeClr val="tx1">
                    <a:tint val="75000"/>
                  </a:schemeClr>
                </a:solidFill>
              </a:defRPr>
            </a:lvl6pPr>
            <a:lvl7pPr marL="12516947" indent="0">
              <a:buNone/>
              <a:defRPr sz="6400">
                <a:solidFill>
                  <a:schemeClr val="tx1">
                    <a:tint val="75000"/>
                  </a:schemeClr>
                </a:solidFill>
              </a:defRPr>
            </a:lvl7pPr>
            <a:lvl8pPr marL="14603105" indent="0">
              <a:buNone/>
              <a:defRPr sz="6400">
                <a:solidFill>
                  <a:schemeClr val="tx1">
                    <a:tint val="75000"/>
                  </a:schemeClr>
                </a:solidFill>
              </a:defRPr>
            </a:lvl8pPr>
            <a:lvl9pPr marL="16689263" indent="0">
              <a:buNone/>
              <a:defRPr sz="6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4F48DB66-67B2-4F1A-88B2-61F307711C0D}" type="datetimeFigureOut">
              <a:rPr lang="zh-TW" altLang="en-US" smtClean="0"/>
              <a:pPr/>
              <a:t>2017/6/5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0BF14A-6C65-4883-A547-8F6EC48A7542}" type="slidenum">
              <a:rPr lang="zh-TW" altLang="en-US" smtClean="0"/>
              <a:pPr/>
              <a:t>‹#›</a:t>
            </a:fld>
            <a:endParaRPr lang="zh-TW" altLang="en-US"/>
          </a:p>
        </p:txBody>
      </p:sp>
    </p:spTree>
    <p:extLst>
      <p:ext uri="{BB962C8B-B14F-4D97-AF65-F5344CB8AC3E}">
        <p14:creationId xmlns:p14="http://schemas.microsoft.com/office/powerpoint/2010/main" val="2669391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03825" y="59733511"/>
            <a:ext cx="44756125" cy="16894881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264009" y="59733511"/>
            <a:ext cx="44761374" cy="16894881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F48DB66-67B2-4F1A-88B2-61F307711C0D}" type="datetimeFigureOut">
              <a:rPr lang="zh-TW" altLang="en-US" smtClean="0"/>
              <a:pPr/>
              <a:t>2017/6/5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80BF14A-6C65-4883-A547-8F6EC48A7542}" type="slidenum">
              <a:rPr lang="zh-TW" altLang="en-US" smtClean="0"/>
              <a:pPr/>
              <a:t>‹#›</a:t>
            </a:fld>
            <a:endParaRPr lang="zh-TW" altLang="en-US"/>
          </a:p>
        </p:txBody>
      </p:sp>
    </p:spTree>
    <p:extLst>
      <p:ext uri="{BB962C8B-B14F-4D97-AF65-F5344CB8AC3E}">
        <p14:creationId xmlns:p14="http://schemas.microsoft.com/office/powerpoint/2010/main" val="415334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512174" y="1643697"/>
            <a:ext cx="27219117" cy="6840802"/>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1512173" y="9187581"/>
            <a:ext cx="13362782" cy="3828946"/>
          </a:xfrm>
        </p:spPr>
        <p:txBody>
          <a:bodyPr anchor="b"/>
          <a:lstStyle>
            <a:lvl1pPr marL="0" indent="0">
              <a:buNone/>
              <a:defRPr sz="11000" b="1"/>
            </a:lvl1pPr>
            <a:lvl2pPr marL="2086158" indent="0">
              <a:buNone/>
              <a:defRPr sz="9100" b="1"/>
            </a:lvl2pPr>
            <a:lvl3pPr marL="4172316" indent="0">
              <a:buNone/>
              <a:defRPr sz="8200" b="1"/>
            </a:lvl3pPr>
            <a:lvl4pPr marL="6258474" indent="0">
              <a:buNone/>
              <a:defRPr sz="7300" b="1"/>
            </a:lvl4pPr>
            <a:lvl5pPr marL="8344632" indent="0">
              <a:buNone/>
              <a:defRPr sz="7300" b="1"/>
            </a:lvl5pPr>
            <a:lvl6pPr marL="10430789" indent="0">
              <a:buNone/>
              <a:defRPr sz="7300" b="1"/>
            </a:lvl6pPr>
            <a:lvl7pPr marL="12516947" indent="0">
              <a:buNone/>
              <a:defRPr sz="7300" b="1"/>
            </a:lvl7pPr>
            <a:lvl8pPr marL="14603105" indent="0">
              <a:buNone/>
              <a:defRPr sz="7300" b="1"/>
            </a:lvl8pPr>
            <a:lvl9pPr marL="16689263" indent="0">
              <a:buNone/>
              <a:defRPr sz="7300" b="1"/>
            </a:lvl9pPr>
          </a:lstStyle>
          <a:p>
            <a:pPr lvl="0"/>
            <a:r>
              <a:rPr lang="zh-TW" altLang="en-US"/>
              <a:t>按一下以編輯母片文字樣式</a:t>
            </a:r>
          </a:p>
        </p:txBody>
      </p:sp>
      <p:sp>
        <p:nvSpPr>
          <p:cNvPr id="4" name="內容版面配置區 3"/>
          <p:cNvSpPr>
            <a:spLocks noGrp="1"/>
          </p:cNvSpPr>
          <p:nvPr>
            <p:ph sz="half" idx="2"/>
          </p:nvPr>
        </p:nvSpPr>
        <p:spPr>
          <a:xfrm>
            <a:off x="1512173" y="13016527"/>
            <a:ext cx="13362782" cy="23648276"/>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15363262" y="9187581"/>
            <a:ext cx="13368031" cy="3828946"/>
          </a:xfrm>
        </p:spPr>
        <p:txBody>
          <a:bodyPr anchor="b"/>
          <a:lstStyle>
            <a:lvl1pPr marL="0" indent="0">
              <a:buNone/>
              <a:defRPr sz="11000" b="1"/>
            </a:lvl1pPr>
            <a:lvl2pPr marL="2086158" indent="0">
              <a:buNone/>
              <a:defRPr sz="9100" b="1"/>
            </a:lvl2pPr>
            <a:lvl3pPr marL="4172316" indent="0">
              <a:buNone/>
              <a:defRPr sz="8200" b="1"/>
            </a:lvl3pPr>
            <a:lvl4pPr marL="6258474" indent="0">
              <a:buNone/>
              <a:defRPr sz="7300" b="1"/>
            </a:lvl4pPr>
            <a:lvl5pPr marL="8344632" indent="0">
              <a:buNone/>
              <a:defRPr sz="7300" b="1"/>
            </a:lvl5pPr>
            <a:lvl6pPr marL="10430789" indent="0">
              <a:buNone/>
              <a:defRPr sz="7300" b="1"/>
            </a:lvl6pPr>
            <a:lvl7pPr marL="12516947" indent="0">
              <a:buNone/>
              <a:defRPr sz="7300" b="1"/>
            </a:lvl7pPr>
            <a:lvl8pPr marL="14603105" indent="0">
              <a:buNone/>
              <a:defRPr sz="7300" b="1"/>
            </a:lvl8pPr>
            <a:lvl9pPr marL="16689263" indent="0">
              <a:buNone/>
              <a:defRPr sz="7300" b="1"/>
            </a:lvl9pPr>
          </a:lstStyle>
          <a:p>
            <a:pPr lvl="0"/>
            <a:r>
              <a:rPr lang="zh-TW" altLang="en-US"/>
              <a:t>按一下以編輯母片文字樣式</a:t>
            </a:r>
          </a:p>
        </p:txBody>
      </p:sp>
      <p:sp>
        <p:nvSpPr>
          <p:cNvPr id="6" name="內容版面配置區 5"/>
          <p:cNvSpPr>
            <a:spLocks noGrp="1"/>
          </p:cNvSpPr>
          <p:nvPr>
            <p:ph sz="quarter" idx="4"/>
          </p:nvPr>
        </p:nvSpPr>
        <p:spPr>
          <a:xfrm>
            <a:off x="15363262" y="13016527"/>
            <a:ext cx="13368031" cy="23648276"/>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F48DB66-67B2-4F1A-88B2-61F307711C0D}" type="datetimeFigureOut">
              <a:rPr lang="zh-TW" altLang="en-US" smtClean="0"/>
              <a:pPr/>
              <a:t>2017/6/5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80BF14A-6C65-4883-A547-8F6EC48A7542}" type="slidenum">
              <a:rPr lang="zh-TW" altLang="en-US" smtClean="0"/>
              <a:pPr/>
              <a:t>‹#›</a:t>
            </a:fld>
            <a:endParaRPr lang="zh-TW" altLang="en-US"/>
          </a:p>
        </p:txBody>
      </p:sp>
    </p:spTree>
    <p:extLst>
      <p:ext uri="{BB962C8B-B14F-4D97-AF65-F5344CB8AC3E}">
        <p14:creationId xmlns:p14="http://schemas.microsoft.com/office/powerpoint/2010/main" val="312497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F48DB66-67B2-4F1A-88B2-61F307711C0D}" type="datetimeFigureOut">
              <a:rPr lang="zh-TW" altLang="en-US" smtClean="0"/>
              <a:pPr/>
              <a:t>2017/6/5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80BF14A-6C65-4883-A547-8F6EC48A7542}" type="slidenum">
              <a:rPr lang="zh-TW" altLang="en-US" smtClean="0"/>
              <a:pPr/>
              <a:t>‹#›</a:t>
            </a:fld>
            <a:endParaRPr lang="zh-TW" altLang="en-US"/>
          </a:p>
        </p:txBody>
      </p:sp>
    </p:spTree>
    <p:extLst>
      <p:ext uri="{BB962C8B-B14F-4D97-AF65-F5344CB8AC3E}">
        <p14:creationId xmlns:p14="http://schemas.microsoft.com/office/powerpoint/2010/main" val="196242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F48DB66-67B2-4F1A-88B2-61F307711C0D}" type="datetimeFigureOut">
              <a:rPr lang="zh-TW" altLang="en-US" smtClean="0"/>
              <a:pPr/>
              <a:t>2017/6/5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80BF14A-6C65-4883-A547-8F6EC48A7542}" type="slidenum">
              <a:rPr lang="zh-TW" altLang="en-US" smtClean="0"/>
              <a:pPr/>
              <a:t>‹#›</a:t>
            </a:fld>
            <a:endParaRPr lang="zh-TW" altLang="en-US"/>
          </a:p>
        </p:txBody>
      </p:sp>
    </p:spTree>
    <p:extLst>
      <p:ext uri="{BB962C8B-B14F-4D97-AF65-F5344CB8AC3E}">
        <p14:creationId xmlns:p14="http://schemas.microsoft.com/office/powerpoint/2010/main" val="4192859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512176" y="1634192"/>
            <a:ext cx="9949891" cy="6954816"/>
          </a:xfrm>
        </p:spPr>
        <p:txBody>
          <a:bodyPr anchor="b"/>
          <a:lstStyle>
            <a:lvl1pPr algn="l">
              <a:defRPr sz="9100" b="1"/>
            </a:lvl1pPr>
          </a:lstStyle>
          <a:p>
            <a:r>
              <a:rPr lang="zh-TW" altLang="en-US"/>
              <a:t>按一下以編輯母片標題樣式</a:t>
            </a:r>
          </a:p>
        </p:txBody>
      </p:sp>
      <p:sp>
        <p:nvSpPr>
          <p:cNvPr id="3" name="內容版面配置區 2"/>
          <p:cNvSpPr>
            <a:spLocks noGrp="1"/>
          </p:cNvSpPr>
          <p:nvPr>
            <p:ph idx="1"/>
          </p:nvPr>
        </p:nvSpPr>
        <p:spPr>
          <a:xfrm>
            <a:off x="11824354" y="1634195"/>
            <a:ext cx="16906936" cy="35030611"/>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1512176" y="8589010"/>
            <a:ext cx="9949891" cy="28075796"/>
          </a:xfrm>
        </p:spPr>
        <p:txBody>
          <a:bodyPr/>
          <a:lstStyle>
            <a:lvl1pPr marL="0" indent="0">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F48DB66-67B2-4F1A-88B2-61F307711C0D}" type="datetimeFigureOut">
              <a:rPr lang="zh-TW" altLang="en-US" smtClean="0"/>
              <a:pPr/>
              <a:t>2017/6/5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80BF14A-6C65-4883-A547-8F6EC48A7542}" type="slidenum">
              <a:rPr lang="zh-TW" altLang="en-US" smtClean="0"/>
              <a:pPr/>
              <a:t>‹#›</a:t>
            </a:fld>
            <a:endParaRPr lang="zh-TW" altLang="en-US"/>
          </a:p>
        </p:txBody>
      </p:sp>
    </p:spTree>
    <p:extLst>
      <p:ext uri="{BB962C8B-B14F-4D97-AF65-F5344CB8AC3E}">
        <p14:creationId xmlns:p14="http://schemas.microsoft.com/office/powerpoint/2010/main" val="395132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927930" y="28731369"/>
            <a:ext cx="18146078" cy="3391901"/>
          </a:xfrm>
        </p:spPr>
        <p:txBody>
          <a:bodyPr anchor="b"/>
          <a:lstStyle>
            <a:lvl1pPr algn="l">
              <a:defRPr sz="9100" b="1"/>
            </a:lvl1pPr>
          </a:lstStyle>
          <a:p>
            <a:r>
              <a:rPr lang="zh-TW" altLang="en-US"/>
              <a:t>按一下以編輯母片標題樣式</a:t>
            </a:r>
          </a:p>
        </p:txBody>
      </p:sp>
      <p:sp>
        <p:nvSpPr>
          <p:cNvPr id="3" name="圖片版面配置區 2"/>
          <p:cNvSpPr>
            <a:spLocks noGrp="1"/>
          </p:cNvSpPr>
          <p:nvPr>
            <p:ph type="pic" idx="1"/>
          </p:nvPr>
        </p:nvSpPr>
        <p:spPr>
          <a:xfrm>
            <a:off x="5927930" y="3667430"/>
            <a:ext cx="18146078" cy="24626888"/>
          </a:xfrm>
        </p:spPr>
        <p:txBody>
          <a:bodyPr/>
          <a:lstStyle>
            <a:lvl1pPr marL="0" indent="0">
              <a:buNone/>
              <a:defRPr sz="14600"/>
            </a:lvl1pPr>
            <a:lvl2pPr marL="2086158" indent="0">
              <a:buNone/>
              <a:defRPr sz="12800"/>
            </a:lvl2pPr>
            <a:lvl3pPr marL="4172316" indent="0">
              <a:buNone/>
              <a:defRPr sz="11000"/>
            </a:lvl3pPr>
            <a:lvl4pPr marL="6258474" indent="0">
              <a:buNone/>
              <a:defRPr sz="9100"/>
            </a:lvl4pPr>
            <a:lvl5pPr marL="8344632" indent="0">
              <a:buNone/>
              <a:defRPr sz="9100"/>
            </a:lvl5pPr>
            <a:lvl6pPr marL="10430789" indent="0">
              <a:buNone/>
              <a:defRPr sz="9100"/>
            </a:lvl6pPr>
            <a:lvl7pPr marL="12516947" indent="0">
              <a:buNone/>
              <a:defRPr sz="9100"/>
            </a:lvl7pPr>
            <a:lvl8pPr marL="14603105" indent="0">
              <a:buNone/>
              <a:defRPr sz="9100"/>
            </a:lvl8pPr>
            <a:lvl9pPr marL="16689263" indent="0">
              <a:buNone/>
              <a:defRPr sz="9100"/>
            </a:lvl9pPr>
          </a:lstStyle>
          <a:p>
            <a:endParaRPr lang="zh-TW" altLang="en-US"/>
          </a:p>
        </p:txBody>
      </p:sp>
      <p:sp>
        <p:nvSpPr>
          <p:cNvPr id="4" name="文字版面配置區 3"/>
          <p:cNvSpPr>
            <a:spLocks noGrp="1"/>
          </p:cNvSpPr>
          <p:nvPr>
            <p:ph type="body" sz="half" idx="2"/>
          </p:nvPr>
        </p:nvSpPr>
        <p:spPr>
          <a:xfrm>
            <a:off x="5927930" y="32123270"/>
            <a:ext cx="18146078" cy="4817062"/>
          </a:xfrm>
        </p:spPr>
        <p:txBody>
          <a:bodyPr/>
          <a:lstStyle>
            <a:lvl1pPr marL="0" indent="0">
              <a:buNone/>
              <a:defRPr sz="6400"/>
            </a:lvl1pPr>
            <a:lvl2pPr marL="2086158" indent="0">
              <a:buNone/>
              <a:defRPr sz="5500"/>
            </a:lvl2pPr>
            <a:lvl3pPr marL="4172316" indent="0">
              <a:buNone/>
              <a:defRPr sz="4600"/>
            </a:lvl3pPr>
            <a:lvl4pPr marL="6258474" indent="0">
              <a:buNone/>
              <a:defRPr sz="4100"/>
            </a:lvl4pPr>
            <a:lvl5pPr marL="8344632" indent="0">
              <a:buNone/>
              <a:defRPr sz="4100"/>
            </a:lvl5pPr>
            <a:lvl6pPr marL="10430789" indent="0">
              <a:buNone/>
              <a:defRPr sz="4100"/>
            </a:lvl6pPr>
            <a:lvl7pPr marL="12516947" indent="0">
              <a:buNone/>
              <a:defRPr sz="4100"/>
            </a:lvl7pPr>
            <a:lvl8pPr marL="14603105" indent="0">
              <a:buNone/>
              <a:defRPr sz="4100"/>
            </a:lvl8pPr>
            <a:lvl9pPr marL="16689263" indent="0">
              <a:buNone/>
              <a:defRPr sz="41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F48DB66-67B2-4F1A-88B2-61F307711C0D}" type="datetimeFigureOut">
              <a:rPr lang="zh-TW" altLang="en-US" smtClean="0"/>
              <a:pPr/>
              <a:t>2017/6/5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80BF14A-6C65-4883-A547-8F6EC48A7542}" type="slidenum">
              <a:rPr lang="zh-TW" altLang="en-US" smtClean="0"/>
              <a:pPr/>
              <a:t>‹#›</a:t>
            </a:fld>
            <a:endParaRPr lang="zh-TW" altLang="en-US"/>
          </a:p>
        </p:txBody>
      </p:sp>
    </p:spTree>
    <p:extLst>
      <p:ext uri="{BB962C8B-B14F-4D97-AF65-F5344CB8AC3E}">
        <p14:creationId xmlns:p14="http://schemas.microsoft.com/office/powerpoint/2010/main" val="88999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512174" y="1643697"/>
            <a:ext cx="27219117" cy="6840802"/>
          </a:xfrm>
          <a:prstGeom prst="rect">
            <a:avLst/>
          </a:prstGeom>
        </p:spPr>
        <p:txBody>
          <a:bodyPr vert="horz" lIns="417232" tIns="208616" rIns="417232" bIns="208616"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1512174" y="9577127"/>
            <a:ext cx="27219117" cy="27087679"/>
          </a:xfrm>
          <a:prstGeom prst="rect">
            <a:avLst/>
          </a:prstGeom>
        </p:spPr>
        <p:txBody>
          <a:bodyPr vert="horz" lIns="417232" tIns="208616" rIns="417232" bIns="208616"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1512173" y="38042464"/>
            <a:ext cx="7056808" cy="2185256"/>
          </a:xfrm>
          <a:prstGeom prst="rect">
            <a:avLst/>
          </a:prstGeom>
        </p:spPr>
        <p:txBody>
          <a:bodyPr vert="horz" lIns="417232" tIns="208616" rIns="417232" bIns="208616" rtlCol="0" anchor="ctr"/>
          <a:lstStyle>
            <a:lvl1pPr algn="l">
              <a:defRPr sz="5500">
                <a:solidFill>
                  <a:schemeClr val="tx1">
                    <a:tint val="75000"/>
                  </a:schemeClr>
                </a:solidFill>
              </a:defRPr>
            </a:lvl1pPr>
          </a:lstStyle>
          <a:p>
            <a:fld id="{4F48DB66-67B2-4F1A-88B2-61F307711C0D}" type="datetimeFigureOut">
              <a:rPr lang="zh-TW" altLang="en-US" smtClean="0"/>
              <a:pPr/>
              <a:t>2017/6/5</a:t>
            </a:fld>
            <a:endParaRPr lang="zh-TW" altLang="en-US"/>
          </a:p>
        </p:txBody>
      </p:sp>
      <p:sp>
        <p:nvSpPr>
          <p:cNvPr id="5" name="頁尾版面配置區 4"/>
          <p:cNvSpPr>
            <a:spLocks noGrp="1"/>
          </p:cNvSpPr>
          <p:nvPr>
            <p:ph type="ftr" sz="quarter" idx="3"/>
          </p:nvPr>
        </p:nvSpPr>
        <p:spPr>
          <a:xfrm>
            <a:off x="10333184" y="38042464"/>
            <a:ext cx="9577097" cy="2185256"/>
          </a:xfrm>
          <a:prstGeom prst="rect">
            <a:avLst/>
          </a:prstGeom>
        </p:spPr>
        <p:txBody>
          <a:bodyPr vert="horz" lIns="417232" tIns="208616" rIns="417232" bIns="208616" rtlCol="0" anchor="ctr"/>
          <a:lstStyle>
            <a:lvl1pPr algn="ctr">
              <a:defRPr sz="55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21674482" y="38042464"/>
            <a:ext cx="7056808" cy="2185256"/>
          </a:xfrm>
          <a:prstGeom prst="rect">
            <a:avLst/>
          </a:prstGeom>
        </p:spPr>
        <p:txBody>
          <a:bodyPr vert="horz" lIns="417232" tIns="208616" rIns="417232" bIns="208616" rtlCol="0" anchor="ctr"/>
          <a:lstStyle>
            <a:lvl1pPr algn="r">
              <a:defRPr sz="5500">
                <a:solidFill>
                  <a:schemeClr val="tx1">
                    <a:tint val="75000"/>
                  </a:schemeClr>
                </a:solidFill>
              </a:defRPr>
            </a:lvl1pPr>
          </a:lstStyle>
          <a:p>
            <a:fld id="{D80BF14A-6C65-4883-A547-8F6EC48A7542}" type="slidenum">
              <a:rPr lang="zh-TW" altLang="en-US" smtClean="0"/>
              <a:pPr/>
              <a:t>‹#›</a:t>
            </a:fld>
            <a:endParaRPr lang="zh-TW" altLang="en-US"/>
          </a:p>
        </p:txBody>
      </p:sp>
    </p:spTree>
    <p:extLst>
      <p:ext uri="{BB962C8B-B14F-4D97-AF65-F5344CB8AC3E}">
        <p14:creationId xmlns:p14="http://schemas.microsoft.com/office/powerpoint/2010/main" val="2030977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2316" rtl="0" eaLnBrk="1" latinLnBrk="0" hangingPunct="1">
        <a:spcBef>
          <a:spcPct val="0"/>
        </a:spcBef>
        <a:buNone/>
        <a:defRPr sz="20100" kern="1200">
          <a:solidFill>
            <a:schemeClr val="tx1"/>
          </a:solidFill>
          <a:latin typeface="+mj-lt"/>
          <a:ea typeface="+mj-ea"/>
          <a:cs typeface="+mj-cs"/>
        </a:defRPr>
      </a:lvl1pPr>
    </p:titleStyle>
    <p:bodyStyle>
      <a:lvl1pPr marL="1564618" indent="-1564618" algn="l" defTabSz="4172316"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0007" indent="-1303849" algn="l" defTabSz="4172316"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15395" indent="-1043079" algn="l" defTabSz="4172316"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1553" indent="-1043079" algn="l" defTabSz="4172316"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87710" indent="-1043079" algn="l" defTabSz="4172316"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73868" indent="-1043079" algn="l" defTabSz="4172316"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60026" indent="-1043079" algn="l" defTabSz="4172316"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46184" indent="-1043079" algn="l" defTabSz="4172316"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32342" indent="-1043079" algn="l" defTabSz="4172316"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zh-TW"/>
      </a:defPPr>
      <a:lvl1pPr marL="0" algn="l" defTabSz="4172316" rtl="0" eaLnBrk="1" latinLnBrk="0" hangingPunct="1">
        <a:defRPr sz="8200" kern="1200">
          <a:solidFill>
            <a:schemeClr val="tx1"/>
          </a:solidFill>
          <a:latin typeface="+mn-lt"/>
          <a:ea typeface="+mn-ea"/>
          <a:cs typeface="+mn-cs"/>
        </a:defRPr>
      </a:lvl1pPr>
      <a:lvl2pPr marL="2086158" algn="l" defTabSz="4172316" rtl="0" eaLnBrk="1" latinLnBrk="0" hangingPunct="1">
        <a:defRPr sz="8200" kern="1200">
          <a:solidFill>
            <a:schemeClr val="tx1"/>
          </a:solidFill>
          <a:latin typeface="+mn-lt"/>
          <a:ea typeface="+mn-ea"/>
          <a:cs typeface="+mn-cs"/>
        </a:defRPr>
      </a:lvl2pPr>
      <a:lvl3pPr marL="4172316" algn="l" defTabSz="4172316" rtl="0" eaLnBrk="1" latinLnBrk="0" hangingPunct="1">
        <a:defRPr sz="8200" kern="1200">
          <a:solidFill>
            <a:schemeClr val="tx1"/>
          </a:solidFill>
          <a:latin typeface="+mn-lt"/>
          <a:ea typeface="+mn-ea"/>
          <a:cs typeface="+mn-cs"/>
        </a:defRPr>
      </a:lvl3pPr>
      <a:lvl4pPr marL="6258474" algn="l" defTabSz="4172316" rtl="0" eaLnBrk="1" latinLnBrk="0" hangingPunct="1">
        <a:defRPr sz="8200" kern="1200">
          <a:solidFill>
            <a:schemeClr val="tx1"/>
          </a:solidFill>
          <a:latin typeface="+mn-lt"/>
          <a:ea typeface="+mn-ea"/>
          <a:cs typeface="+mn-cs"/>
        </a:defRPr>
      </a:lvl4pPr>
      <a:lvl5pPr marL="8344632" algn="l" defTabSz="4172316" rtl="0" eaLnBrk="1" latinLnBrk="0" hangingPunct="1">
        <a:defRPr sz="8200" kern="1200">
          <a:solidFill>
            <a:schemeClr val="tx1"/>
          </a:solidFill>
          <a:latin typeface="+mn-lt"/>
          <a:ea typeface="+mn-ea"/>
          <a:cs typeface="+mn-cs"/>
        </a:defRPr>
      </a:lvl5pPr>
      <a:lvl6pPr marL="10430789" algn="l" defTabSz="4172316" rtl="0" eaLnBrk="1" latinLnBrk="0" hangingPunct="1">
        <a:defRPr sz="8200" kern="1200">
          <a:solidFill>
            <a:schemeClr val="tx1"/>
          </a:solidFill>
          <a:latin typeface="+mn-lt"/>
          <a:ea typeface="+mn-ea"/>
          <a:cs typeface="+mn-cs"/>
        </a:defRPr>
      </a:lvl6pPr>
      <a:lvl7pPr marL="12516947" algn="l" defTabSz="4172316" rtl="0" eaLnBrk="1" latinLnBrk="0" hangingPunct="1">
        <a:defRPr sz="8200" kern="1200">
          <a:solidFill>
            <a:schemeClr val="tx1"/>
          </a:solidFill>
          <a:latin typeface="+mn-lt"/>
          <a:ea typeface="+mn-ea"/>
          <a:cs typeface="+mn-cs"/>
        </a:defRPr>
      </a:lvl7pPr>
      <a:lvl8pPr marL="14603105" algn="l" defTabSz="4172316" rtl="0" eaLnBrk="1" latinLnBrk="0" hangingPunct="1">
        <a:defRPr sz="8200" kern="1200">
          <a:solidFill>
            <a:schemeClr val="tx1"/>
          </a:solidFill>
          <a:latin typeface="+mn-lt"/>
          <a:ea typeface="+mn-ea"/>
          <a:cs typeface="+mn-cs"/>
        </a:defRPr>
      </a:lvl8pPr>
      <a:lvl9pPr marL="16689263" algn="l" defTabSz="4172316"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em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36155" y="2304382"/>
            <a:ext cx="28659184" cy="3600400"/>
          </a:xfrm>
        </p:spPr>
        <p:txBody>
          <a:bodyPr>
            <a:normAutofit fontScale="90000"/>
          </a:bodyPr>
          <a:lstStyle/>
          <a:p>
            <a:pPr>
              <a:lnSpc>
                <a:spcPct val="150000"/>
              </a:lnSpc>
            </a:pPr>
            <a:r>
              <a:rPr lang="zh-TW" altLang="en-US" sz="7300" b="1" dirty="0">
                <a:latin typeface="Times New Roman" pitchFamily="18" charset="0"/>
                <a:ea typeface="標楷體" pitchFamily="65" charset="-120"/>
                <a:cs typeface="Times New Roman" pitchFamily="18" charset="0"/>
              </a:rPr>
              <a:t>專題名稱</a:t>
            </a:r>
            <a:r>
              <a:rPr lang="en-US" altLang="zh-TW" sz="7300" b="1" dirty="0">
                <a:latin typeface="Times New Roman" pitchFamily="18" charset="0"/>
                <a:ea typeface="標楷體" pitchFamily="65" charset="-120"/>
                <a:cs typeface="Times New Roman" pitchFamily="18" charset="0"/>
              </a:rPr>
              <a:t>:</a:t>
            </a:r>
            <a:r>
              <a:rPr lang="zh-TW" altLang="en-US" sz="7300" b="1" dirty="0">
                <a:latin typeface="Times New Roman" pitchFamily="18" charset="0"/>
                <a:ea typeface="標楷體" pitchFamily="65" charset="-120"/>
                <a:cs typeface="Times New Roman" pitchFamily="18" charset="0"/>
              </a:rPr>
              <a:t>青少年線上遊戲休閒涉入與幸福感相關性之研究</a:t>
            </a:r>
            <a:r>
              <a:rPr lang="en-US" altLang="zh-TW" sz="7300" b="1" dirty="0">
                <a:latin typeface="Times New Roman" pitchFamily="18" charset="0"/>
                <a:ea typeface="標楷體" pitchFamily="65" charset="-120"/>
                <a:cs typeface="Times New Roman" pitchFamily="18" charset="0"/>
              </a:rPr>
              <a:t>:</a:t>
            </a:r>
            <a:br>
              <a:rPr lang="en-US" altLang="zh-TW" sz="7300" b="1" dirty="0">
                <a:latin typeface="Times New Roman" pitchFamily="18" charset="0"/>
                <a:ea typeface="標楷體" pitchFamily="65" charset="-120"/>
                <a:cs typeface="Times New Roman" pitchFamily="18" charset="0"/>
              </a:rPr>
            </a:br>
            <a:r>
              <a:rPr lang="zh-TW" altLang="en-US" sz="7300" b="1" dirty="0">
                <a:latin typeface="Times New Roman" pitchFamily="18" charset="0"/>
                <a:ea typeface="標楷體" pitchFamily="65" charset="-120"/>
                <a:cs typeface="Times New Roman" pitchFamily="18" charset="0"/>
              </a:rPr>
              <a:t>以網路成癮為調節因素</a:t>
            </a:r>
            <a:r>
              <a:rPr lang="en-US" altLang="zh-TW" sz="8000" b="1" dirty="0">
                <a:latin typeface="Times New Roman" pitchFamily="18" charset="0"/>
                <a:ea typeface="標楷體" pitchFamily="65" charset="-120"/>
                <a:cs typeface="Times New Roman" pitchFamily="18" charset="0"/>
              </a:rPr>
              <a:t/>
            </a:r>
            <a:br>
              <a:rPr lang="en-US" altLang="zh-TW" sz="8000" b="1" dirty="0">
                <a:latin typeface="Times New Roman" pitchFamily="18" charset="0"/>
                <a:ea typeface="標楷體" pitchFamily="65" charset="-120"/>
                <a:cs typeface="Times New Roman" pitchFamily="18" charset="0"/>
              </a:rPr>
            </a:br>
            <a:r>
              <a:rPr lang="zh-TW" altLang="en-US" sz="4400" b="1" dirty="0">
                <a:latin typeface="Times New Roman" pitchFamily="18" charset="0"/>
                <a:ea typeface="標楷體" pitchFamily="65" charset="-120"/>
                <a:cs typeface="Times New Roman" pitchFamily="18" charset="0"/>
              </a:rPr>
              <a:t>作者</a:t>
            </a:r>
            <a:r>
              <a:rPr lang="en-US" altLang="zh-TW" sz="4400" b="1" dirty="0">
                <a:latin typeface="Times New Roman" pitchFamily="18" charset="0"/>
                <a:ea typeface="標楷體" pitchFamily="65" charset="-120"/>
                <a:cs typeface="Times New Roman" pitchFamily="18" charset="0"/>
              </a:rPr>
              <a:t>:</a:t>
            </a:r>
            <a:r>
              <a:rPr lang="zh-TW" altLang="en-US" sz="4400" b="1" dirty="0">
                <a:latin typeface="Times New Roman" pitchFamily="18" charset="0"/>
                <a:ea typeface="標楷體" pitchFamily="65" charset="-120"/>
                <a:cs typeface="Times New Roman" pitchFamily="18" charset="0"/>
              </a:rPr>
              <a:t>余雲斌、王佑呈、廖奕涵、</a:t>
            </a:r>
            <a:r>
              <a:rPr lang="zh-TW" altLang="en-US" sz="4400" b="1" dirty="0" smtClean="0">
                <a:latin typeface="Times New Roman" pitchFamily="18" charset="0"/>
                <a:ea typeface="標楷體" pitchFamily="65" charset="-120"/>
                <a:cs typeface="Times New Roman" pitchFamily="18" charset="0"/>
              </a:rPr>
              <a:t>李佳彥、施佳盈、蔡明恩</a:t>
            </a:r>
            <a:r>
              <a:rPr lang="en-US" altLang="zh-TW" sz="4400" b="1" dirty="0">
                <a:latin typeface="Times New Roman" pitchFamily="18" charset="0"/>
                <a:ea typeface="標楷體" pitchFamily="65" charset="-120"/>
                <a:cs typeface="Times New Roman" pitchFamily="18" charset="0"/>
              </a:rPr>
              <a:t/>
            </a:r>
            <a:br>
              <a:rPr lang="en-US" altLang="zh-TW" sz="4400" b="1" dirty="0">
                <a:latin typeface="Times New Roman" pitchFamily="18" charset="0"/>
                <a:ea typeface="標楷體" pitchFamily="65" charset="-120"/>
                <a:cs typeface="Times New Roman" pitchFamily="18" charset="0"/>
              </a:rPr>
            </a:br>
            <a:r>
              <a:rPr lang="zh-TW" altLang="en-US" sz="4400" b="1" dirty="0">
                <a:latin typeface="Times New Roman" pitchFamily="18" charset="0"/>
                <a:ea typeface="標楷體" pitchFamily="65" charset="-120"/>
                <a:cs typeface="Times New Roman" pitchFamily="18" charset="0"/>
              </a:rPr>
              <a:t>指導老師</a:t>
            </a:r>
            <a:r>
              <a:rPr lang="en-US" altLang="zh-TW" sz="4400" b="1" dirty="0">
                <a:latin typeface="Times New Roman" pitchFamily="18" charset="0"/>
                <a:ea typeface="標楷體" pitchFamily="65" charset="-120"/>
                <a:cs typeface="Times New Roman" pitchFamily="18" charset="0"/>
              </a:rPr>
              <a:t>:</a:t>
            </a:r>
            <a:r>
              <a:rPr lang="zh-TW" altLang="en-US" sz="4400" b="1" dirty="0">
                <a:latin typeface="Times New Roman" pitchFamily="18" charset="0"/>
                <a:ea typeface="標楷體" pitchFamily="65" charset="-120"/>
                <a:cs typeface="Times New Roman" pitchFamily="18" charset="0"/>
              </a:rPr>
              <a:t>謝惠紅</a:t>
            </a:r>
          </a:p>
        </p:txBody>
      </p:sp>
      <p:sp>
        <p:nvSpPr>
          <p:cNvPr id="3" name="副標題 2"/>
          <p:cNvSpPr>
            <a:spLocks noGrp="1"/>
          </p:cNvSpPr>
          <p:nvPr>
            <p:ph type="subTitle" idx="1"/>
          </p:nvPr>
        </p:nvSpPr>
        <p:spPr>
          <a:xfrm>
            <a:off x="0" y="11594931"/>
            <a:ext cx="15269899" cy="29449882"/>
          </a:xfrm>
        </p:spPr>
        <p:txBody>
          <a:bodyPr>
            <a:noAutofit/>
          </a:bodyPr>
          <a:lstStyle/>
          <a:p>
            <a:pPr algn="just">
              <a:lnSpc>
                <a:spcPct val="150000"/>
              </a:lnSpc>
              <a:spcBef>
                <a:spcPts val="0"/>
              </a:spcBef>
            </a:pPr>
            <a:r>
              <a:rPr lang="zh-TW" altLang="en-US" sz="3200" b="1" dirty="0">
                <a:solidFill>
                  <a:schemeClr val="tx1"/>
                </a:solidFill>
                <a:latin typeface="Times New Roman" pitchFamily="18" charset="0"/>
                <a:ea typeface="標楷體" pitchFamily="65" charset="-120"/>
                <a:cs typeface="Times New Roman" pitchFamily="18" charset="0"/>
              </a:rPr>
              <a:t>壹、前言</a:t>
            </a:r>
            <a:endParaRPr lang="en-US" altLang="zh-TW" sz="32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r>
              <a:rPr lang="zh-TW" altLang="en-US" sz="3200" dirty="0">
                <a:solidFill>
                  <a:schemeClr val="tx1">
                    <a:lumMod val="95000"/>
                    <a:lumOff val="5000"/>
                  </a:schemeClr>
                </a:solidFill>
                <a:latin typeface="標楷體" pitchFamily="65" charset="-120"/>
                <a:ea typeface="標楷體" pitchFamily="65" charset="-120"/>
              </a:rPr>
              <a:t> </a:t>
            </a:r>
            <a:r>
              <a:rPr lang="zh-TW" altLang="en-US" sz="3200" dirty="0" smtClean="0">
                <a:solidFill>
                  <a:schemeClr val="tx1">
                    <a:lumMod val="95000"/>
                    <a:lumOff val="5000"/>
                  </a:schemeClr>
                </a:solidFill>
                <a:latin typeface="標楷體" pitchFamily="65" charset="-120"/>
                <a:ea typeface="標楷體" pitchFamily="65" charset="-120"/>
              </a:rPr>
              <a:t>   </a:t>
            </a:r>
            <a:r>
              <a:rPr lang="zh-TW" altLang="zh-TW" sz="3200" dirty="0" smtClean="0">
                <a:solidFill>
                  <a:schemeClr val="tx1">
                    <a:lumMod val="95000"/>
                    <a:lumOff val="5000"/>
                  </a:schemeClr>
                </a:solidFill>
                <a:latin typeface="標楷體" pitchFamily="65" charset="-120"/>
                <a:ea typeface="標楷體" pitchFamily="65" charset="-120"/>
              </a:rPr>
              <a:t>本</a:t>
            </a:r>
            <a:r>
              <a:rPr lang="zh-TW" altLang="zh-TW" sz="3200" dirty="0">
                <a:solidFill>
                  <a:schemeClr val="tx1">
                    <a:lumMod val="95000"/>
                    <a:lumOff val="5000"/>
                  </a:schemeClr>
                </a:solidFill>
                <a:latin typeface="標楷體" pitchFamily="65" charset="-120"/>
                <a:ea typeface="標楷體" pitchFamily="65" charset="-120"/>
              </a:rPr>
              <a:t>研究以台灣青少年大專生為主要研究對象，目的是為了想了解不同背景的青少年在線上遊戲的參與動機與網路成癮及其帶來的成就感、滿足感的差異情形，藉由統計資料來調查了解兩者的</a:t>
            </a:r>
            <a:r>
              <a:rPr lang="zh-TW" altLang="zh-TW" sz="3200" dirty="0" smtClean="0">
                <a:solidFill>
                  <a:schemeClr val="tx1">
                    <a:lumMod val="95000"/>
                    <a:lumOff val="5000"/>
                  </a:schemeClr>
                </a:solidFill>
                <a:latin typeface="標楷體" pitchFamily="65" charset="-120"/>
                <a:ea typeface="標楷體" pitchFamily="65" charset="-120"/>
              </a:rPr>
              <a:t>相關性</a:t>
            </a:r>
            <a:r>
              <a:rPr lang="zh-TW" altLang="en-US" sz="3200" dirty="0" smtClean="0">
                <a:solidFill>
                  <a:schemeClr val="tx1">
                    <a:lumMod val="95000"/>
                    <a:lumOff val="5000"/>
                  </a:schemeClr>
                </a:solidFill>
                <a:latin typeface="標楷體" pitchFamily="65" charset="-120"/>
                <a:ea typeface="標楷體" pitchFamily="65" charset="-120"/>
              </a:rPr>
              <a:t>，</a:t>
            </a:r>
            <a:r>
              <a:rPr lang="zh-TW" altLang="zh-TW" sz="3200" dirty="0" smtClean="0">
                <a:solidFill>
                  <a:schemeClr val="tx1">
                    <a:lumMod val="95000"/>
                    <a:lumOff val="5000"/>
                  </a:schemeClr>
                </a:solidFill>
                <a:latin typeface="標楷體" pitchFamily="65" charset="-120"/>
                <a:ea typeface="標楷體" pitchFamily="65" charset="-120"/>
              </a:rPr>
              <a:t>以及</a:t>
            </a:r>
            <a:r>
              <a:rPr lang="zh-TW" altLang="zh-TW" sz="3200" dirty="0">
                <a:solidFill>
                  <a:schemeClr val="tx1">
                    <a:lumMod val="95000"/>
                    <a:lumOff val="5000"/>
                  </a:schemeClr>
                </a:solidFill>
                <a:latin typeface="標楷體" pitchFamily="65" charset="-120"/>
                <a:ea typeface="標楷體" pitchFamily="65" charset="-120"/>
              </a:rPr>
              <a:t>其帶來的影響。</a:t>
            </a:r>
          </a:p>
          <a:p>
            <a:pPr algn="just">
              <a:lnSpc>
                <a:spcPct val="150000"/>
              </a:lnSpc>
              <a:spcBef>
                <a:spcPts val="0"/>
              </a:spcBef>
            </a:pPr>
            <a:r>
              <a:rPr lang="zh-TW" altLang="en-US" sz="3200" dirty="0" smtClean="0">
                <a:solidFill>
                  <a:schemeClr val="tx1"/>
                </a:solidFill>
                <a:latin typeface="Times New Roman" pitchFamily="18" charset="0"/>
                <a:ea typeface="標楷體" pitchFamily="65" charset="-120"/>
                <a:cs typeface="Times New Roman" pitchFamily="18" charset="0"/>
              </a:rPr>
              <a:t>本研究想了解現代青少年從事線</a:t>
            </a:r>
            <a:r>
              <a:rPr lang="zh-TW" altLang="en-US" sz="3200" dirty="0">
                <a:solidFill>
                  <a:schemeClr val="tx1"/>
                </a:solidFill>
                <a:latin typeface="Times New Roman" pitchFamily="18" charset="0"/>
                <a:ea typeface="標楷體" pitchFamily="65" charset="-120"/>
                <a:cs typeface="Times New Roman" pitchFamily="18" charset="0"/>
              </a:rPr>
              <a:t>上</a:t>
            </a:r>
            <a:r>
              <a:rPr lang="zh-TW" altLang="en-US" sz="3200" dirty="0" smtClean="0">
                <a:solidFill>
                  <a:schemeClr val="tx1"/>
                </a:solidFill>
                <a:latin typeface="Times New Roman" pitchFamily="18" charset="0"/>
                <a:ea typeface="標楷體" pitchFamily="65" charset="-120"/>
                <a:cs typeface="Times New Roman" pitchFamily="18" charset="0"/>
              </a:rPr>
              <a:t>遊戲的吸引因素、從事先上遊戲擁有的幸福感等等，另外由於</a:t>
            </a:r>
            <a:r>
              <a:rPr lang="zh-TW" altLang="en-US" sz="3200" dirty="0">
                <a:solidFill>
                  <a:schemeClr val="tx1"/>
                </a:solidFill>
                <a:latin typeface="Times New Roman" pitchFamily="18" charset="0"/>
                <a:ea typeface="標楷體" pitchFamily="65" charset="-120"/>
                <a:cs typeface="Times New Roman" pitchFamily="18" charset="0"/>
              </a:rPr>
              <a:t>現在許多</a:t>
            </a:r>
            <a:r>
              <a:rPr lang="zh-TW" altLang="en-US" sz="3200" dirty="0" smtClean="0">
                <a:solidFill>
                  <a:schemeClr val="tx1"/>
                </a:solidFill>
                <a:latin typeface="Times New Roman" pitchFamily="18" charset="0"/>
                <a:ea typeface="標楷體" pitchFamily="65" charset="-120"/>
                <a:cs typeface="Times New Roman" pitchFamily="18" charset="0"/>
              </a:rPr>
              <a:t>青少年沉迷於線上遊戲而導致學生的</a:t>
            </a:r>
            <a:r>
              <a:rPr lang="zh-TW" altLang="en-US" sz="3200" dirty="0">
                <a:solidFill>
                  <a:schemeClr val="tx1"/>
                </a:solidFill>
                <a:latin typeface="Times New Roman" pitchFamily="18" charset="0"/>
                <a:ea typeface="標楷體" pitchFamily="65" charset="-120"/>
                <a:cs typeface="Times New Roman" pitchFamily="18" charset="0"/>
              </a:rPr>
              <a:t>家長的</a:t>
            </a:r>
            <a:r>
              <a:rPr lang="zh-TW" altLang="en-US" sz="3200" dirty="0" smtClean="0">
                <a:solidFill>
                  <a:schemeClr val="tx1"/>
                </a:solidFill>
                <a:latin typeface="Times New Roman" pitchFamily="18" charset="0"/>
                <a:ea typeface="標楷體" pitchFamily="65" charset="-120"/>
                <a:cs typeface="Times New Roman" pitchFamily="18" charset="0"/>
              </a:rPr>
              <a:t>反對，因此希望藉由</a:t>
            </a:r>
            <a:r>
              <a:rPr lang="zh-TW" altLang="en-US" sz="3200" dirty="0">
                <a:solidFill>
                  <a:schemeClr val="tx1"/>
                </a:solidFill>
                <a:latin typeface="Times New Roman" pitchFamily="18" charset="0"/>
                <a:ea typeface="標楷體" pitchFamily="65" charset="-120"/>
                <a:cs typeface="Times New Roman" pitchFamily="18" charset="0"/>
              </a:rPr>
              <a:t>這次的調查來找到現在</a:t>
            </a:r>
            <a:r>
              <a:rPr lang="zh-TW" altLang="en-US" sz="3200" dirty="0" smtClean="0">
                <a:solidFill>
                  <a:schemeClr val="tx1"/>
                </a:solidFill>
                <a:latin typeface="Times New Roman" pitchFamily="18" charset="0"/>
                <a:ea typeface="標楷體" pitchFamily="65" charset="-120"/>
                <a:cs typeface="Times New Roman" pitchFamily="18" charset="0"/>
              </a:rPr>
              <a:t>青少年因什麼</a:t>
            </a:r>
            <a:r>
              <a:rPr lang="zh-TW" altLang="en-US" sz="3200" dirty="0">
                <a:solidFill>
                  <a:schemeClr val="tx1"/>
                </a:solidFill>
                <a:latin typeface="Times New Roman" pitchFamily="18" charset="0"/>
                <a:ea typeface="標楷體" pitchFamily="65" charset="-120"/>
                <a:cs typeface="Times New Roman" pitchFamily="18" charset="0"/>
              </a:rPr>
              <a:t>原因而導致沉迷</a:t>
            </a:r>
            <a:r>
              <a:rPr lang="zh-TW" altLang="en-US" sz="3200" dirty="0" smtClean="0">
                <a:solidFill>
                  <a:schemeClr val="tx1"/>
                </a:solidFill>
                <a:latin typeface="Times New Roman" pitchFamily="18" charset="0"/>
                <a:ea typeface="標楷體" pitchFamily="65" charset="-120"/>
                <a:cs typeface="Times New Roman" pitchFamily="18" charset="0"/>
              </a:rPr>
              <a:t>於線</a:t>
            </a:r>
            <a:r>
              <a:rPr lang="zh-TW" altLang="en-US" sz="3200" dirty="0">
                <a:solidFill>
                  <a:schemeClr val="tx1"/>
                </a:solidFill>
                <a:latin typeface="Times New Roman" pitchFamily="18" charset="0"/>
                <a:ea typeface="標楷體" pitchFamily="65" charset="-120"/>
                <a:cs typeface="Times New Roman" pitchFamily="18" charset="0"/>
              </a:rPr>
              <a:t>上</a:t>
            </a:r>
            <a:r>
              <a:rPr lang="zh-TW" altLang="en-US" sz="3200" dirty="0" smtClean="0">
                <a:solidFill>
                  <a:schemeClr val="tx1"/>
                </a:solidFill>
                <a:latin typeface="Times New Roman" pitchFamily="18" charset="0"/>
                <a:ea typeface="標楷體" pitchFamily="65" charset="-120"/>
                <a:cs typeface="Times New Roman" pitchFamily="18" charset="0"/>
              </a:rPr>
              <a:t>遊戲的因素，並提出改善建議，以做為大學生規劃線上遊戲休閒與時間管理的參考。</a:t>
            </a:r>
            <a:endParaRPr lang="en-US" altLang="zh-TW" sz="3200"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2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r>
              <a:rPr lang="zh-TW" altLang="en-US" sz="3200" b="1" dirty="0" smtClean="0">
                <a:solidFill>
                  <a:schemeClr val="tx1"/>
                </a:solidFill>
                <a:latin typeface="Times New Roman" pitchFamily="18" charset="0"/>
                <a:ea typeface="標楷體" pitchFamily="65" charset="-120"/>
                <a:cs typeface="Times New Roman" pitchFamily="18" charset="0"/>
              </a:rPr>
              <a:t>貳</a:t>
            </a:r>
            <a:r>
              <a:rPr lang="zh-TW" altLang="en-US" sz="3200" b="1" dirty="0">
                <a:solidFill>
                  <a:schemeClr val="tx1"/>
                </a:solidFill>
                <a:latin typeface="Times New Roman" pitchFamily="18" charset="0"/>
                <a:ea typeface="標楷體" pitchFamily="65" charset="-120"/>
                <a:cs typeface="Times New Roman" pitchFamily="18" charset="0"/>
              </a:rPr>
              <a:t>、研究</a:t>
            </a:r>
            <a:r>
              <a:rPr lang="zh-TW" altLang="en-US" sz="3200" b="1" dirty="0" smtClean="0">
                <a:solidFill>
                  <a:schemeClr val="tx1"/>
                </a:solidFill>
                <a:latin typeface="Times New Roman" pitchFamily="18" charset="0"/>
                <a:ea typeface="標楷體" pitchFamily="65" charset="-120"/>
                <a:cs typeface="Times New Roman" pitchFamily="18" charset="0"/>
              </a:rPr>
              <a:t>方法</a:t>
            </a:r>
            <a:endParaRPr lang="en-US" altLang="zh-TW" sz="32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200" b="1" dirty="0" smtClean="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2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2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2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2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2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200" b="1" dirty="0">
              <a:solidFill>
                <a:schemeClr val="tx1"/>
              </a:solidFill>
              <a:latin typeface="Times New Roman" pitchFamily="18" charset="0"/>
              <a:ea typeface="標楷體" pitchFamily="65" charset="-120"/>
              <a:cs typeface="Times New Roman" pitchFamily="18" charset="0"/>
            </a:endParaRPr>
          </a:p>
          <a:p>
            <a:pPr>
              <a:lnSpc>
                <a:spcPct val="150000"/>
              </a:lnSpc>
              <a:spcBef>
                <a:spcPts val="0"/>
              </a:spcBef>
            </a:pPr>
            <a:r>
              <a:rPr lang="zh-TW" altLang="en-US" sz="3200" b="1" dirty="0" smtClean="0">
                <a:solidFill>
                  <a:schemeClr val="tx1"/>
                </a:solidFill>
                <a:latin typeface="Times New Roman" pitchFamily="18" charset="0"/>
                <a:ea typeface="標楷體" pitchFamily="65" charset="-120"/>
                <a:cs typeface="Times New Roman" pitchFamily="18" charset="0"/>
              </a:rPr>
              <a:t>圖</a:t>
            </a:r>
            <a:r>
              <a:rPr lang="en-US" altLang="zh-TW" sz="3200" b="1" dirty="0" smtClean="0">
                <a:solidFill>
                  <a:schemeClr val="tx1"/>
                </a:solidFill>
                <a:latin typeface="Times New Roman" pitchFamily="18" charset="0"/>
                <a:ea typeface="標楷體" pitchFamily="65" charset="-120"/>
                <a:cs typeface="Times New Roman" pitchFamily="18" charset="0"/>
              </a:rPr>
              <a:t>1</a:t>
            </a:r>
            <a:r>
              <a:rPr lang="zh-TW" altLang="en-US" sz="3200" b="1" dirty="0" smtClean="0">
                <a:solidFill>
                  <a:schemeClr val="tx1"/>
                </a:solidFill>
                <a:latin typeface="Times New Roman" pitchFamily="18" charset="0"/>
                <a:ea typeface="標楷體" pitchFamily="65" charset="-120"/>
                <a:cs typeface="Times New Roman" pitchFamily="18" charset="0"/>
              </a:rPr>
              <a:t> 研究架構圖</a:t>
            </a:r>
            <a:endParaRPr lang="en-US" altLang="zh-TW" sz="3200" b="1" dirty="0" smtClean="0">
              <a:solidFill>
                <a:schemeClr val="tx1"/>
              </a:solidFill>
              <a:latin typeface="Times New Roman" pitchFamily="18" charset="0"/>
              <a:ea typeface="標楷體" pitchFamily="65" charset="-120"/>
              <a:cs typeface="Times New Roman" pitchFamily="18" charset="0"/>
            </a:endParaRPr>
          </a:p>
          <a:p>
            <a:pPr algn="l">
              <a:lnSpc>
                <a:spcPct val="150000"/>
              </a:lnSpc>
              <a:spcBef>
                <a:spcPts val="0"/>
              </a:spcBef>
            </a:pPr>
            <a:r>
              <a:rPr lang="en-US" altLang="zh-TW" sz="3200" b="1" dirty="0" smtClean="0">
                <a:solidFill>
                  <a:schemeClr val="tx1"/>
                </a:solidFill>
                <a:latin typeface="Times New Roman" pitchFamily="18" charset="0"/>
                <a:ea typeface="標楷體" pitchFamily="65" charset="-120"/>
                <a:cs typeface="Times New Roman" pitchFamily="18" charset="0"/>
              </a:rPr>
              <a:t>1.</a:t>
            </a:r>
            <a:r>
              <a:rPr lang="zh-TW" altLang="en-US" sz="3200" b="1" dirty="0" smtClean="0">
                <a:solidFill>
                  <a:schemeClr val="tx1"/>
                </a:solidFill>
                <a:latin typeface="Times New Roman" pitchFamily="18" charset="0"/>
                <a:ea typeface="標楷體" pitchFamily="65" charset="-120"/>
                <a:cs typeface="Times New Roman" pitchFamily="18" charset="0"/>
              </a:rPr>
              <a:t>研究假設</a:t>
            </a:r>
            <a:endParaRPr lang="en-US" altLang="zh-TW" sz="3200" b="1" dirty="0" smtClean="0">
              <a:solidFill>
                <a:schemeClr val="tx1"/>
              </a:solidFill>
              <a:latin typeface="Times New Roman" pitchFamily="18" charset="0"/>
              <a:ea typeface="標楷體" pitchFamily="65" charset="-120"/>
              <a:cs typeface="Times New Roman" pitchFamily="18" charset="0"/>
            </a:endParaRPr>
          </a:p>
          <a:p>
            <a:pPr algn="l"/>
            <a:r>
              <a:rPr lang="en-US" altLang="zh-TW" sz="3200" dirty="0">
                <a:solidFill>
                  <a:schemeClr val="tx1">
                    <a:lumMod val="95000"/>
                    <a:lumOff val="5000"/>
                  </a:schemeClr>
                </a:solidFill>
                <a:latin typeface="標楷體" pitchFamily="65" charset="-120"/>
                <a:ea typeface="標楷體" pitchFamily="65" charset="-120"/>
              </a:rPr>
              <a:t>1.</a:t>
            </a:r>
            <a:r>
              <a:rPr lang="zh-TW" altLang="zh-TW" sz="3200" dirty="0">
                <a:solidFill>
                  <a:schemeClr val="tx1">
                    <a:lumMod val="95000"/>
                    <a:lumOff val="5000"/>
                  </a:schemeClr>
                </a:solidFill>
                <a:latin typeface="標楷體" pitchFamily="65" charset="-120"/>
                <a:ea typeface="標楷體" pitchFamily="65" charset="-120"/>
              </a:rPr>
              <a:t>不同背景變項青少年的線上遊戲涉入程度有顯著差異。</a:t>
            </a:r>
          </a:p>
          <a:p>
            <a:pPr algn="l"/>
            <a:r>
              <a:rPr lang="en-US" altLang="zh-TW" sz="3200" dirty="0">
                <a:solidFill>
                  <a:schemeClr val="tx1">
                    <a:lumMod val="95000"/>
                    <a:lumOff val="5000"/>
                  </a:schemeClr>
                </a:solidFill>
                <a:latin typeface="標楷體" pitchFamily="65" charset="-120"/>
                <a:ea typeface="標楷體" pitchFamily="65" charset="-120"/>
              </a:rPr>
              <a:t>2.</a:t>
            </a:r>
            <a:r>
              <a:rPr lang="zh-TW" altLang="zh-TW" sz="3200" dirty="0">
                <a:solidFill>
                  <a:schemeClr val="tx1">
                    <a:lumMod val="95000"/>
                    <a:lumOff val="5000"/>
                  </a:schemeClr>
                </a:solidFill>
                <a:latin typeface="標楷體" pitchFamily="65" charset="-120"/>
                <a:ea typeface="標楷體" pitchFamily="65" charset="-120"/>
              </a:rPr>
              <a:t>不同背景變項青少年的幸福感知覺有顯著差異。</a:t>
            </a:r>
          </a:p>
          <a:p>
            <a:pPr algn="l"/>
            <a:r>
              <a:rPr lang="en-US" altLang="zh-TW" sz="3200" dirty="0">
                <a:solidFill>
                  <a:schemeClr val="tx1">
                    <a:lumMod val="95000"/>
                    <a:lumOff val="5000"/>
                  </a:schemeClr>
                </a:solidFill>
                <a:latin typeface="標楷體" pitchFamily="65" charset="-120"/>
                <a:ea typeface="標楷體" pitchFamily="65" charset="-120"/>
              </a:rPr>
              <a:t>3.</a:t>
            </a:r>
            <a:r>
              <a:rPr lang="zh-TW" altLang="zh-TW" sz="3200" dirty="0">
                <a:solidFill>
                  <a:schemeClr val="tx1">
                    <a:lumMod val="95000"/>
                    <a:lumOff val="5000"/>
                  </a:schemeClr>
                </a:solidFill>
                <a:latin typeface="標楷體" pitchFamily="65" charset="-120"/>
                <a:ea typeface="標楷體" pitchFamily="65" charset="-120"/>
              </a:rPr>
              <a:t>不同背景變項青少年的網路成癮知覺有顯著差異。</a:t>
            </a:r>
          </a:p>
          <a:p>
            <a:pPr algn="l"/>
            <a:r>
              <a:rPr lang="en-US" altLang="zh-TW" sz="3200" dirty="0">
                <a:solidFill>
                  <a:schemeClr val="tx1">
                    <a:lumMod val="95000"/>
                    <a:lumOff val="5000"/>
                  </a:schemeClr>
                </a:solidFill>
                <a:latin typeface="標楷體" pitchFamily="65" charset="-120"/>
                <a:ea typeface="標楷體" pitchFamily="65" charset="-120"/>
              </a:rPr>
              <a:t>4.</a:t>
            </a:r>
            <a:r>
              <a:rPr lang="zh-TW" altLang="zh-TW" sz="3200" dirty="0">
                <a:solidFill>
                  <a:schemeClr val="tx1">
                    <a:lumMod val="95000"/>
                    <a:lumOff val="5000"/>
                  </a:schemeClr>
                </a:solidFill>
                <a:latin typeface="標楷體" pitchFamily="65" charset="-120"/>
                <a:ea typeface="標楷體" pitchFamily="65" charset="-120"/>
              </a:rPr>
              <a:t>青少年線上遊戲涉入影響幸福感知覺。</a:t>
            </a:r>
          </a:p>
          <a:p>
            <a:pPr algn="l"/>
            <a:r>
              <a:rPr lang="en-US" altLang="zh-TW" sz="3200" dirty="0">
                <a:solidFill>
                  <a:schemeClr val="tx1">
                    <a:lumMod val="95000"/>
                    <a:lumOff val="5000"/>
                  </a:schemeClr>
                </a:solidFill>
                <a:latin typeface="標楷體" pitchFamily="65" charset="-120"/>
                <a:ea typeface="標楷體" pitchFamily="65" charset="-120"/>
              </a:rPr>
              <a:t>5.</a:t>
            </a:r>
            <a:r>
              <a:rPr lang="zh-TW" altLang="zh-TW" sz="3200" dirty="0">
                <a:solidFill>
                  <a:schemeClr val="tx1">
                    <a:lumMod val="95000"/>
                    <a:lumOff val="5000"/>
                  </a:schemeClr>
                </a:solidFill>
                <a:latin typeface="標楷體" pitchFamily="65" charset="-120"/>
                <a:ea typeface="標楷體" pitchFamily="65" charset="-120"/>
              </a:rPr>
              <a:t>青少年網路成癮影響幸福感知覺。</a:t>
            </a:r>
          </a:p>
          <a:p>
            <a:pPr algn="l"/>
            <a:r>
              <a:rPr lang="en-US" altLang="zh-TW" sz="3200" dirty="0">
                <a:solidFill>
                  <a:schemeClr val="tx1">
                    <a:lumMod val="95000"/>
                    <a:lumOff val="5000"/>
                  </a:schemeClr>
                </a:solidFill>
                <a:latin typeface="標楷體" pitchFamily="65" charset="-120"/>
                <a:ea typeface="標楷體" pitchFamily="65" charset="-120"/>
              </a:rPr>
              <a:t>6.</a:t>
            </a:r>
            <a:r>
              <a:rPr lang="zh-TW" altLang="zh-TW" sz="3200" dirty="0">
                <a:solidFill>
                  <a:schemeClr val="tx1">
                    <a:lumMod val="95000"/>
                    <a:lumOff val="5000"/>
                  </a:schemeClr>
                </a:solidFill>
                <a:latin typeface="標楷體" pitchFamily="65" charset="-120"/>
                <a:ea typeface="標楷體" pitchFamily="65" charset="-120"/>
              </a:rPr>
              <a:t>青少年網路成癮干擾線上遊戲涉入對幸福感知覺的影響。</a:t>
            </a:r>
          </a:p>
          <a:p>
            <a:pPr algn="l">
              <a:lnSpc>
                <a:spcPct val="150000"/>
              </a:lnSpc>
              <a:spcBef>
                <a:spcPts val="0"/>
              </a:spcBef>
            </a:pPr>
            <a:r>
              <a:rPr lang="en-US" altLang="zh-TW" sz="3200" b="1" dirty="0" smtClean="0">
                <a:solidFill>
                  <a:schemeClr val="tx1"/>
                </a:solidFill>
                <a:latin typeface="Times New Roman" pitchFamily="18" charset="0"/>
                <a:ea typeface="標楷體" pitchFamily="65" charset="-120"/>
                <a:cs typeface="Times New Roman" pitchFamily="18" charset="0"/>
              </a:rPr>
              <a:t>2.</a:t>
            </a:r>
            <a:r>
              <a:rPr lang="zh-TW" altLang="en-US" sz="3200" b="1" dirty="0" smtClean="0">
                <a:solidFill>
                  <a:schemeClr val="tx1"/>
                </a:solidFill>
                <a:latin typeface="Times New Roman" pitchFamily="18" charset="0"/>
                <a:ea typeface="標楷體" pitchFamily="65" charset="-120"/>
                <a:cs typeface="Times New Roman" pitchFamily="18" charset="0"/>
              </a:rPr>
              <a:t>研究範圍及對象</a:t>
            </a:r>
            <a:endParaRPr lang="en-US" altLang="zh-TW" sz="3200" b="1" dirty="0" smtClean="0">
              <a:solidFill>
                <a:schemeClr val="tx1"/>
              </a:solidFill>
              <a:latin typeface="Times New Roman" pitchFamily="18" charset="0"/>
              <a:ea typeface="標楷體" pitchFamily="65" charset="-120"/>
              <a:cs typeface="Times New Roman" pitchFamily="18" charset="0"/>
            </a:endParaRPr>
          </a:p>
          <a:p>
            <a:pPr algn="l">
              <a:lnSpc>
                <a:spcPct val="150000"/>
              </a:lnSpc>
              <a:spcBef>
                <a:spcPts val="0"/>
              </a:spcBef>
            </a:pPr>
            <a:r>
              <a:rPr lang="zh-TW" altLang="zh-TW" sz="3200" dirty="0" smtClean="0">
                <a:solidFill>
                  <a:schemeClr val="tx1">
                    <a:lumMod val="95000"/>
                    <a:lumOff val="5000"/>
                  </a:schemeClr>
                </a:solidFill>
                <a:latin typeface="標楷體" pitchFamily="65" charset="-120"/>
                <a:ea typeface="標楷體" pitchFamily="65" charset="-120"/>
              </a:rPr>
              <a:t>本</a:t>
            </a:r>
            <a:r>
              <a:rPr lang="zh-TW" altLang="zh-TW" sz="3200" dirty="0">
                <a:solidFill>
                  <a:schemeClr val="tx1">
                    <a:lumMod val="95000"/>
                    <a:lumOff val="5000"/>
                  </a:schemeClr>
                </a:solidFill>
                <a:latin typeface="標楷體" pitchFamily="65" charset="-120"/>
                <a:ea typeface="標楷體" pitchFamily="65" charset="-120"/>
              </a:rPr>
              <a:t>研究以居住於台灣地區，北部、中部、南部、西部、東部以及離島地區的青少年做為研究對象。藉由紙本問卷及網路問卷對研究對象進行研究。</a:t>
            </a:r>
          </a:p>
          <a:p>
            <a:pPr algn="l">
              <a:lnSpc>
                <a:spcPct val="150000"/>
              </a:lnSpc>
              <a:spcBef>
                <a:spcPts val="0"/>
              </a:spcBef>
            </a:pPr>
            <a:r>
              <a:rPr lang="en-US" altLang="zh-TW" sz="3200" b="1" dirty="0" smtClean="0">
                <a:solidFill>
                  <a:schemeClr val="tx1"/>
                </a:solidFill>
                <a:latin typeface="Times New Roman" pitchFamily="18" charset="0"/>
                <a:ea typeface="標楷體" pitchFamily="65" charset="-120"/>
                <a:cs typeface="Times New Roman" pitchFamily="18" charset="0"/>
              </a:rPr>
              <a:t>3.</a:t>
            </a:r>
            <a:r>
              <a:rPr lang="zh-TW" altLang="en-US" sz="3200" b="1" dirty="0" smtClean="0">
                <a:solidFill>
                  <a:schemeClr val="tx1"/>
                </a:solidFill>
                <a:latin typeface="Times New Roman" pitchFamily="18" charset="0"/>
                <a:ea typeface="標楷體" pitchFamily="65" charset="-120"/>
                <a:cs typeface="Times New Roman" pitchFamily="18" charset="0"/>
              </a:rPr>
              <a:t>研究工具</a:t>
            </a:r>
            <a:endParaRPr lang="en-US" altLang="zh-TW" sz="3200" b="1" dirty="0" smtClean="0">
              <a:solidFill>
                <a:schemeClr val="tx1"/>
              </a:solidFill>
              <a:latin typeface="Times New Roman" pitchFamily="18" charset="0"/>
              <a:ea typeface="標楷體" pitchFamily="65" charset="-120"/>
              <a:cs typeface="Times New Roman" pitchFamily="18" charset="0"/>
            </a:endParaRPr>
          </a:p>
          <a:p>
            <a:pPr algn="l">
              <a:lnSpc>
                <a:spcPct val="150000"/>
              </a:lnSpc>
              <a:spcBef>
                <a:spcPts val="0"/>
              </a:spcBef>
            </a:pPr>
            <a:r>
              <a:rPr lang="zh-TW" altLang="en-US" sz="3200" dirty="0">
                <a:solidFill>
                  <a:schemeClr val="tx1"/>
                </a:solidFill>
                <a:latin typeface="Times New Roman" pitchFamily="18" charset="0"/>
                <a:ea typeface="標楷體" pitchFamily="65" charset="-120"/>
                <a:cs typeface="Times New Roman" pitchFamily="18" charset="0"/>
              </a:rPr>
              <a:t>本研究採用問卷調查法來蒐集資料，除了個人背景資料外，還包括線上遊戲休閒涉入量表、線上遊戲幸福感量表、線上遊戲網路成癮量表，分別說明如下。</a:t>
            </a:r>
            <a:endParaRPr lang="en-US" altLang="zh-TW" sz="3200" dirty="0" smtClean="0">
              <a:solidFill>
                <a:schemeClr val="tx1"/>
              </a:solidFill>
              <a:latin typeface="Times New Roman" pitchFamily="18" charset="0"/>
              <a:ea typeface="標楷體" pitchFamily="65" charset="-120"/>
              <a:cs typeface="Times New Roman" pitchFamily="18" charset="0"/>
            </a:endParaRPr>
          </a:p>
          <a:p>
            <a:pPr algn="l">
              <a:lnSpc>
                <a:spcPct val="150000"/>
              </a:lnSpc>
              <a:spcBef>
                <a:spcPts val="0"/>
              </a:spcBef>
            </a:pPr>
            <a:r>
              <a:rPr lang="en-US" altLang="zh-TW" sz="3200" dirty="0" smtClean="0">
                <a:solidFill>
                  <a:schemeClr val="tx1"/>
                </a:solidFill>
                <a:latin typeface="標楷體" pitchFamily="65" charset="-120"/>
                <a:ea typeface="標楷體" pitchFamily="65" charset="-120"/>
                <a:cs typeface="Times New Roman" pitchFamily="18" charset="0"/>
              </a:rPr>
              <a:t>‧</a:t>
            </a:r>
            <a:r>
              <a:rPr lang="zh-TW" altLang="en-US" sz="3200" b="1" dirty="0" smtClean="0">
                <a:solidFill>
                  <a:schemeClr val="tx1"/>
                </a:solidFill>
                <a:latin typeface="標楷體" pitchFamily="65" charset="-120"/>
                <a:ea typeface="標楷體" pitchFamily="65" charset="-120"/>
                <a:cs typeface="Times New Roman" pitchFamily="18" charset="0"/>
              </a:rPr>
              <a:t>線上遊戲休閒涉入量表</a:t>
            </a:r>
            <a:r>
              <a:rPr lang="en-US" altLang="zh-TW" sz="3200" dirty="0" smtClean="0">
                <a:solidFill>
                  <a:schemeClr val="tx1"/>
                </a:solidFill>
                <a:latin typeface="標楷體" pitchFamily="65" charset="-120"/>
                <a:ea typeface="標楷體" pitchFamily="65" charset="-120"/>
                <a:cs typeface="Times New Roman" pitchFamily="18" charset="0"/>
              </a:rPr>
              <a:t>:</a:t>
            </a:r>
            <a:r>
              <a:rPr lang="zh-TW" altLang="en-US" sz="3200" dirty="0">
                <a:solidFill>
                  <a:schemeClr val="tx1"/>
                </a:solidFill>
                <a:latin typeface="標楷體" pitchFamily="65" charset="-120"/>
                <a:ea typeface="標楷體" pitchFamily="65" charset="-120"/>
                <a:cs typeface="Times New Roman" pitchFamily="18" charset="0"/>
              </a:rPr>
              <a:t>線上遊戲休閒涉入量</a:t>
            </a:r>
            <a:r>
              <a:rPr lang="zh-TW" altLang="en-US" sz="3200" dirty="0" smtClean="0">
                <a:solidFill>
                  <a:schemeClr val="tx1"/>
                </a:solidFill>
                <a:latin typeface="標楷體" pitchFamily="65" charset="-120"/>
                <a:ea typeface="標楷體" pitchFamily="65" charset="-120"/>
                <a:cs typeface="Times New Roman" pitchFamily="18" charset="0"/>
              </a:rPr>
              <a:t>表包括線上遊戲吸引力、自我表現、生活型態的中心性，共計</a:t>
            </a:r>
            <a:r>
              <a:rPr lang="en-US" altLang="zh-TW" sz="3200" dirty="0" smtClean="0">
                <a:solidFill>
                  <a:schemeClr val="tx1"/>
                </a:solidFill>
                <a:latin typeface="標楷體" pitchFamily="65" charset="-120"/>
                <a:ea typeface="標楷體" pitchFamily="65" charset="-120"/>
                <a:cs typeface="Times New Roman" pitchFamily="18" charset="0"/>
              </a:rPr>
              <a:t>15</a:t>
            </a:r>
            <a:r>
              <a:rPr lang="zh-TW" altLang="en-US" sz="3200" dirty="0" smtClean="0">
                <a:solidFill>
                  <a:schemeClr val="tx1"/>
                </a:solidFill>
                <a:latin typeface="標楷體" pitchFamily="65" charset="-120"/>
                <a:ea typeface="標楷體" pitchFamily="65" charset="-120"/>
                <a:cs typeface="Times New Roman" pitchFamily="18" charset="0"/>
              </a:rPr>
              <a:t>題，由</a:t>
            </a:r>
            <a:r>
              <a:rPr lang="zh-TW" altLang="en-US" sz="3200" dirty="0">
                <a:solidFill>
                  <a:schemeClr val="tx1"/>
                </a:solidFill>
                <a:latin typeface="標楷體" pitchFamily="65" charset="-120"/>
                <a:ea typeface="標楷體" pitchFamily="65" charset="-120"/>
                <a:cs typeface="Times New Roman" pitchFamily="18" charset="0"/>
              </a:rPr>
              <a:t>「不同意 」到 「同意」分別給</a:t>
            </a:r>
            <a:r>
              <a:rPr lang="en-US" altLang="zh-TW" sz="3200" dirty="0">
                <a:solidFill>
                  <a:schemeClr val="tx1"/>
                </a:solidFill>
                <a:latin typeface="標楷體" pitchFamily="65" charset="-120"/>
                <a:ea typeface="標楷體" pitchFamily="65" charset="-120"/>
                <a:cs typeface="Times New Roman" pitchFamily="18" charset="0"/>
              </a:rPr>
              <a:t>1~10</a:t>
            </a:r>
            <a:r>
              <a:rPr lang="zh-TW" altLang="en-US" sz="3200" dirty="0">
                <a:solidFill>
                  <a:schemeClr val="tx1"/>
                </a:solidFill>
                <a:latin typeface="標楷體" pitchFamily="65" charset="-120"/>
                <a:ea typeface="標楷體" pitchFamily="65" charset="-120"/>
                <a:cs typeface="Times New Roman" pitchFamily="18" charset="0"/>
              </a:rPr>
              <a:t>分的程度，</a:t>
            </a:r>
            <a:r>
              <a:rPr lang="zh-TW" altLang="en-US" sz="3200" dirty="0" smtClean="0">
                <a:solidFill>
                  <a:schemeClr val="tx1"/>
                </a:solidFill>
                <a:latin typeface="標楷體" pitchFamily="65" charset="-120"/>
                <a:ea typeface="標楷體" pitchFamily="65" charset="-120"/>
                <a:cs typeface="Times New Roman" pitchFamily="18" charset="0"/>
              </a:rPr>
              <a:t>總分由</a:t>
            </a:r>
            <a:r>
              <a:rPr lang="en-US" altLang="zh-TW" sz="3200" dirty="0" smtClean="0">
                <a:solidFill>
                  <a:schemeClr val="tx1"/>
                </a:solidFill>
                <a:latin typeface="標楷體" pitchFamily="65" charset="-120"/>
                <a:ea typeface="標楷體" pitchFamily="65" charset="-120"/>
                <a:cs typeface="Times New Roman" pitchFamily="18" charset="0"/>
              </a:rPr>
              <a:t>15</a:t>
            </a:r>
            <a:r>
              <a:rPr lang="zh-TW" altLang="en-US" sz="3200" dirty="0">
                <a:solidFill>
                  <a:schemeClr val="tx1"/>
                </a:solidFill>
                <a:latin typeface="標楷體" pitchFamily="65" charset="-120"/>
                <a:ea typeface="標楷體" pitchFamily="65" charset="-120"/>
                <a:cs typeface="Times New Roman" pitchFamily="18" charset="0"/>
              </a:rPr>
              <a:t>分至</a:t>
            </a:r>
            <a:r>
              <a:rPr lang="en-US" altLang="zh-TW" sz="3200" dirty="0" smtClean="0">
                <a:solidFill>
                  <a:schemeClr val="tx1"/>
                </a:solidFill>
                <a:latin typeface="標楷體" pitchFamily="65" charset="-120"/>
                <a:ea typeface="標楷體" pitchFamily="65" charset="-120"/>
                <a:cs typeface="Times New Roman" pitchFamily="18" charset="0"/>
              </a:rPr>
              <a:t>150</a:t>
            </a:r>
            <a:r>
              <a:rPr lang="zh-TW" altLang="en-US" sz="3200" dirty="0" smtClean="0">
                <a:solidFill>
                  <a:schemeClr val="tx1"/>
                </a:solidFill>
                <a:latin typeface="標楷體" pitchFamily="65" charset="-120"/>
                <a:ea typeface="標楷體" pitchFamily="65" charset="-120"/>
                <a:cs typeface="Times New Roman" pitchFamily="18" charset="0"/>
              </a:rPr>
              <a:t>分。本項目得分越高者，表示越認同。</a:t>
            </a:r>
            <a:endParaRPr lang="en-US" altLang="zh-TW" sz="3200" dirty="0" smtClean="0">
              <a:solidFill>
                <a:schemeClr val="tx1"/>
              </a:solidFill>
              <a:latin typeface="標楷體" pitchFamily="65" charset="-120"/>
              <a:ea typeface="標楷體" pitchFamily="65" charset="-120"/>
              <a:cs typeface="Times New Roman" pitchFamily="18" charset="0"/>
            </a:endParaRPr>
          </a:p>
          <a:p>
            <a:pPr algn="l">
              <a:lnSpc>
                <a:spcPct val="150000"/>
              </a:lnSpc>
              <a:spcBef>
                <a:spcPts val="0"/>
              </a:spcBef>
            </a:pPr>
            <a:r>
              <a:rPr lang="en-US" altLang="zh-TW" sz="3200" dirty="0" smtClean="0">
                <a:solidFill>
                  <a:schemeClr val="tx1"/>
                </a:solidFill>
                <a:latin typeface="標楷體" pitchFamily="65" charset="-120"/>
                <a:ea typeface="標楷體" pitchFamily="65" charset="-120"/>
                <a:cs typeface="Times New Roman" pitchFamily="18" charset="0"/>
              </a:rPr>
              <a:t>‧</a:t>
            </a:r>
            <a:r>
              <a:rPr lang="zh-TW" altLang="en-US" sz="3200" b="1" dirty="0" smtClean="0">
                <a:solidFill>
                  <a:schemeClr val="tx1"/>
                </a:solidFill>
                <a:latin typeface="標楷體" pitchFamily="65" charset="-120"/>
                <a:ea typeface="標楷體" pitchFamily="65" charset="-120"/>
                <a:cs typeface="Times New Roman" pitchFamily="18" charset="0"/>
              </a:rPr>
              <a:t>線上遊戲幸福感量表</a:t>
            </a:r>
            <a:r>
              <a:rPr lang="en-US" altLang="zh-TW" sz="3200" dirty="0" smtClean="0">
                <a:solidFill>
                  <a:schemeClr val="tx1"/>
                </a:solidFill>
                <a:latin typeface="標楷體" pitchFamily="65" charset="-120"/>
                <a:ea typeface="標楷體" pitchFamily="65" charset="-120"/>
                <a:cs typeface="Times New Roman" pitchFamily="18" charset="0"/>
              </a:rPr>
              <a:t>:</a:t>
            </a:r>
            <a:r>
              <a:rPr lang="zh-TW" altLang="en-US" sz="3200" dirty="0">
                <a:solidFill>
                  <a:schemeClr val="tx1"/>
                </a:solidFill>
                <a:latin typeface="標楷體" pitchFamily="65" charset="-120"/>
                <a:ea typeface="標楷體" pitchFamily="65" charset="-120"/>
                <a:cs typeface="Times New Roman" pitchFamily="18" charset="0"/>
              </a:rPr>
              <a:t>線上遊戲幸福感量</a:t>
            </a:r>
            <a:r>
              <a:rPr lang="zh-TW" altLang="en-US" sz="3200" dirty="0" smtClean="0">
                <a:solidFill>
                  <a:schemeClr val="tx1"/>
                </a:solidFill>
                <a:latin typeface="標楷體" pitchFamily="65" charset="-120"/>
                <a:ea typeface="標楷體" pitchFamily="65" charset="-120"/>
                <a:cs typeface="Times New Roman" pitchFamily="18" charset="0"/>
              </a:rPr>
              <a:t>表包括線上遊戲上的幸福程度、人際關係、社交生活，共計</a:t>
            </a:r>
            <a:r>
              <a:rPr lang="en-US" altLang="zh-TW" sz="3200" dirty="0" smtClean="0">
                <a:solidFill>
                  <a:schemeClr val="tx1"/>
                </a:solidFill>
                <a:latin typeface="標楷體" pitchFamily="65" charset="-120"/>
                <a:ea typeface="標楷體" pitchFamily="65" charset="-120"/>
                <a:cs typeface="Times New Roman" pitchFamily="18" charset="0"/>
              </a:rPr>
              <a:t>10</a:t>
            </a:r>
            <a:r>
              <a:rPr lang="zh-TW" altLang="en-US" sz="3200" dirty="0" smtClean="0">
                <a:solidFill>
                  <a:schemeClr val="tx1"/>
                </a:solidFill>
                <a:latin typeface="標楷體" pitchFamily="65" charset="-120"/>
                <a:ea typeface="標楷體" pitchFamily="65" charset="-120"/>
                <a:cs typeface="Times New Roman" pitchFamily="18" charset="0"/>
              </a:rPr>
              <a:t>題</a:t>
            </a:r>
            <a:r>
              <a:rPr lang="zh-TW" altLang="en-US" sz="3200" dirty="0">
                <a:solidFill>
                  <a:schemeClr val="tx1"/>
                </a:solidFill>
                <a:latin typeface="標楷體" pitchFamily="65" charset="-120"/>
                <a:ea typeface="標楷體" pitchFamily="65" charset="-120"/>
                <a:cs typeface="Times New Roman" pitchFamily="18" charset="0"/>
              </a:rPr>
              <a:t>，由「不同意 」到 「同意」分別給</a:t>
            </a:r>
            <a:r>
              <a:rPr lang="en-US" altLang="zh-TW" sz="3200" dirty="0">
                <a:solidFill>
                  <a:schemeClr val="tx1"/>
                </a:solidFill>
                <a:latin typeface="標楷體" pitchFamily="65" charset="-120"/>
                <a:ea typeface="標楷體" pitchFamily="65" charset="-120"/>
                <a:cs typeface="Times New Roman" pitchFamily="18" charset="0"/>
              </a:rPr>
              <a:t>1~10</a:t>
            </a:r>
            <a:r>
              <a:rPr lang="zh-TW" altLang="en-US" sz="3200" dirty="0" smtClean="0">
                <a:solidFill>
                  <a:schemeClr val="tx1"/>
                </a:solidFill>
                <a:latin typeface="標楷體" pitchFamily="65" charset="-120"/>
                <a:ea typeface="標楷體" pitchFamily="65" charset="-120"/>
                <a:cs typeface="Times New Roman" pitchFamily="18" charset="0"/>
              </a:rPr>
              <a:t>分，</a:t>
            </a:r>
            <a:r>
              <a:rPr lang="zh-TW" altLang="en-US" sz="3200" dirty="0">
                <a:solidFill>
                  <a:schemeClr val="tx1"/>
                </a:solidFill>
                <a:latin typeface="標楷體" pitchFamily="65" charset="-120"/>
                <a:ea typeface="標楷體" pitchFamily="65" charset="-120"/>
                <a:cs typeface="Times New Roman" pitchFamily="18" charset="0"/>
              </a:rPr>
              <a:t>總分由</a:t>
            </a:r>
            <a:r>
              <a:rPr lang="en-US" altLang="zh-TW" sz="3200" dirty="0" smtClean="0">
                <a:solidFill>
                  <a:schemeClr val="tx1"/>
                </a:solidFill>
                <a:latin typeface="標楷體" pitchFamily="65" charset="-120"/>
                <a:ea typeface="標楷體" pitchFamily="65" charset="-120"/>
                <a:cs typeface="Times New Roman" pitchFamily="18" charset="0"/>
              </a:rPr>
              <a:t>10</a:t>
            </a:r>
            <a:r>
              <a:rPr lang="zh-TW" altLang="en-US" sz="3200" dirty="0" smtClean="0">
                <a:solidFill>
                  <a:schemeClr val="tx1"/>
                </a:solidFill>
                <a:latin typeface="標楷體" pitchFamily="65" charset="-120"/>
                <a:ea typeface="標楷體" pitchFamily="65" charset="-120"/>
                <a:cs typeface="Times New Roman" pitchFamily="18" charset="0"/>
              </a:rPr>
              <a:t>分</a:t>
            </a:r>
            <a:r>
              <a:rPr lang="zh-TW" altLang="en-US" sz="3200" dirty="0">
                <a:solidFill>
                  <a:schemeClr val="tx1"/>
                </a:solidFill>
                <a:latin typeface="標楷體" pitchFamily="65" charset="-120"/>
                <a:ea typeface="標楷體" pitchFamily="65" charset="-120"/>
                <a:cs typeface="Times New Roman" pitchFamily="18" charset="0"/>
              </a:rPr>
              <a:t>至</a:t>
            </a:r>
            <a:r>
              <a:rPr lang="en-US" altLang="zh-TW" sz="3200" dirty="0" smtClean="0">
                <a:solidFill>
                  <a:schemeClr val="tx1"/>
                </a:solidFill>
                <a:latin typeface="標楷體" pitchFamily="65" charset="-120"/>
                <a:ea typeface="標楷體" pitchFamily="65" charset="-120"/>
                <a:cs typeface="Times New Roman" pitchFamily="18" charset="0"/>
              </a:rPr>
              <a:t>100</a:t>
            </a:r>
            <a:r>
              <a:rPr lang="zh-TW" altLang="en-US" sz="3200" dirty="0" smtClean="0">
                <a:solidFill>
                  <a:schemeClr val="tx1"/>
                </a:solidFill>
                <a:latin typeface="標楷體" pitchFamily="65" charset="-120"/>
                <a:ea typeface="標楷體" pitchFamily="65" charset="-120"/>
                <a:cs typeface="Times New Roman" pitchFamily="18" charset="0"/>
              </a:rPr>
              <a:t>分。本</a:t>
            </a:r>
            <a:r>
              <a:rPr lang="zh-TW" altLang="en-US" sz="3200" dirty="0">
                <a:solidFill>
                  <a:schemeClr val="tx1"/>
                </a:solidFill>
                <a:latin typeface="標楷體" pitchFamily="65" charset="-120"/>
                <a:ea typeface="標楷體" pitchFamily="65" charset="-120"/>
                <a:cs typeface="Times New Roman" pitchFamily="18" charset="0"/>
              </a:rPr>
              <a:t>項目得分越高者，表示越</a:t>
            </a:r>
            <a:r>
              <a:rPr lang="zh-TW" altLang="en-US" sz="3200" dirty="0" smtClean="0">
                <a:solidFill>
                  <a:schemeClr val="tx1"/>
                </a:solidFill>
                <a:latin typeface="標楷體" pitchFamily="65" charset="-120"/>
                <a:ea typeface="標楷體" pitchFamily="65" charset="-120"/>
                <a:cs typeface="Times New Roman" pitchFamily="18" charset="0"/>
              </a:rPr>
              <a:t>認同。</a:t>
            </a:r>
            <a:endParaRPr lang="en-US" altLang="zh-TW" sz="3200" dirty="0" smtClean="0">
              <a:solidFill>
                <a:schemeClr val="tx1"/>
              </a:solidFill>
              <a:latin typeface="標楷體" pitchFamily="65" charset="-120"/>
              <a:ea typeface="標楷體" pitchFamily="65" charset="-120"/>
              <a:cs typeface="Times New Roman" pitchFamily="18" charset="0"/>
            </a:endParaRPr>
          </a:p>
          <a:p>
            <a:pPr algn="l">
              <a:lnSpc>
                <a:spcPct val="150000"/>
              </a:lnSpc>
              <a:spcBef>
                <a:spcPts val="0"/>
              </a:spcBef>
            </a:pPr>
            <a:r>
              <a:rPr lang="en-US" altLang="zh-TW" sz="3200" b="1" dirty="0" smtClean="0">
                <a:solidFill>
                  <a:schemeClr val="tx1"/>
                </a:solidFill>
                <a:latin typeface="標楷體" pitchFamily="65" charset="-120"/>
                <a:ea typeface="標楷體" pitchFamily="65" charset="-120"/>
                <a:cs typeface="Times New Roman" pitchFamily="18" charset="0"/>
              </a:rPr>
              <a:t>‧</a:t>
            </a:r>
            <a:r>
              <a:rPr lang="zh-TW" altLang="en-US" sz="3200" b="1" dirty="0" smtClean="0">
                <a:solidFill>
                  <a:schemeClr val="tx1"/>
                </a:solidFill>
                <a:latin typeface="標楷體" pitchFamily="65" charset="-120"/>
                <a:ea typeface="標楷體" pitchFamily="65" charset="-120"/>
                <a:cs typeface="Times New Roman" pitchFamily="18" charset="0"/>
              </a:rPr>
              <a:t>線</a:t>
            </a:r>
            <a:r>
              <a:rPr lang="zh-TW" altLang="en-US" sz="3200" b="1" dirty="0">
                <a:solidFill>
                  <a:schemeClr val="tx1"/>
                </a:solidFill>
                <a:latin typeface="標楷體" pitchFamily="65" charset="-120"/>
                <a:ea typeface="標楷體" pitchFamily="65" charset="-120"/>
                <a:cs typeface="Times New Roman" pitchFamily="18" charset="0"/>
              </a:rPr>
              <a:t>上遊戲網路成癮量表</a:t>
            </a:r>
            <a:r>
              <a:rPr lang="en-US" altLang="zh-TW" sz="3200" dirty="0">
                <a:solidFill>
                  <a:schemeClr val="tx1"/>
                </a:solidFill>
                <a:latin typeface="標楷體" pitchFamily="65" charset="-120"/>
                <a:ea typeface="標楷體" pitchFamily="65" charset="-120"/>
                <a:cs typeface="Times New Roman" pitchFamily="18" charset="0"/>
              </a:rPr>
              <a:t>:</a:t>
            </a:r>
            <a:r>
              <a:rPr lang="zh-TW" altLang="en-US" sz="3200" dirty="0">
                <a:solidFill>
                  <a:schemeClr val="tx1"/>
                </a:solidFill>
                <a:latin typeface="標楷體" pitchFamily="65" charset="-120"/>
                <a:ea typeface="標楷體" pitchFamily="65" charset="-120"/>
                <a:cs typeface="Times New Roman" pitchFamily="18" charset="0"/>
              </a:rPr>
              <a:t>線上遊戲網路成癮量表包括網路成癮耐受性、</a:t>
            </a:r>
            <a:r>
              <a:rPr lang="zh-TW" altLang="zh-TW" sz="3200" dirty="0">
                <a:solidFill>
                  <a:schemeClr val="tx1">
                    <a:lumMod val="95000"/>
                    <a:lumOff val="5000"/>
                  </a:schemeClr>
                </a:solidFill>
                <a:latin typeface="標楷體" pitchFamily="65" charset="-120"/>
                <a:ea typeface="標楷體" pitchFamily="65" charset="-120"/>
              </a:rPr>
              <a:t>強迫性上網與戒斷反應</a:t>
            </a:r>
            <a:r>
              <a:rPr lang="zh-TW" altLang="en-US" sz="3200" dirty="0">
                <a:solidFill>
                  <a:schemeClr val="tx1">
                    <a:lumMod val="95000"/>
                    <a:lumOff val="5000"/>
                  </a:schemeClr>
                </a:solidFill>
                <a:latin typeface="標楷體" pitchFamily="65" charset="-120"/>
                <a:ea typeface="標楷體" pitchFamily="65" charset="-120"/>
              </a:rPr>
              <a:t>、</a:t>
            </a:r>
            <a:r>
              <a:rPr lang="zh-TW" altLang="zh-TW" sz="3200" dirty="0">
                <a:solidFill>
                  <a:schemeClr val="tx1">
                    <a:lumMod val="95000"/>
                    <a:lumOff val="5000"/>
                  </a:schemeClr>
                </a:solidFill>
                <a:latin typeface="標楷體" pitchFamily="65" charset="-120"/>
                <a:ea typeface="標楷體" pitchFamily="65" charset="-120"/>
              </a:rPr>
              <a:t>人際與健康問題</a:t>
            </a:r>
            <a:r>
              <a:rPr lang="zh-TW" altLang="en-US" sz="3200" dirty="0">
                <a:solidFill>
                  <a:schemeClr val="tx1">
                    <a:lumMod val="95000"/>
                    <a:lumOff val="5000"/>
                  </a:schemeClr>
                </a:solidFill>
                <a:latin typeface="標楷體" pitchFamily="65" charset="-120"/>
                <a:ea typeface="標楷體" pitchFamily="65" charset="-120"/>
              </a:rPr>
              <a:t>、時間管理問題，</a:t>
            </a:r>
            <a:r>
              <a:rPr lang="zh-TW" altLang="en-US" sz="3200" dirty="0">
                <a:solidFill>
                  <a:schemeClr val="tx1"/>
                </a:solidFill>
                <a:latin typeface="標楷體" pitchFamily="65" charset="-120"/>
                <a:ea typeface="標楷體" pitchFamily="65" charset="-120"/>
                <a:cs typeface="Times New Roman" pitchFamily="18" charset="0"/>
              </a:rPr>
              <a:t>共計</a:t>
            </a:r>
            <a:r>
              <a:rPr lang="en-US" altLang="zh-TW" sz="3200" dirty="0">
                <a:solidFill>
                  <a:schemeClr val="tx1"/>
                </a:solidFill>
                <a:latin typeface="標楷體" pitchFamily="65" charset="-120"/>
                <a:ea typeface="標楷體" pitchFamily="65" charset="-120"/>
                <a:cs typeface="Times New Roman" pitchFamily="18" charset="0"/>
              </a:rPr>
              <a:t>24</a:t>
            </a:r>
            <a:r>
              <a:rPr lang="zh-TW" altLang="en-US" sz="3200" dirty="0">
                <a:solidFill>
                  <a:schemeClr val="tx1"/>
                </a:solidFill>
                <a:latin typeface="標楷體" pitchFamily="65" charset="-120"/>
                <a:ea typeface="標楷體" pitchFamily="65" charset="-120"/>
                <a:cs typeface="Times New Roman" pitchFamily="18" charset="0"/>
              </a:rPr>
              <a:t>題，由「不同意 」到 「同意」分別給</a:t>
            </a:r>
            <a:r>
              <a:rPr lang="en-US" altLang="zh-TW" sz="3200" dirty="0">
                <a:solidFill>
                  <a:schemeClr val="tx1"/>
                </a:solidFill>
                <a:latin typeface="標楷體" pitchFamily="65" charset="-120"/>
                <a:ea typeface="標楷體" pitchFamily="65" charset="-120"/>
                <a:cs typeface="Times New Roman" pitchFamily="18" charset="0"/>
              </a:rPr>
              <a:t>1~10</a:t>
            </a:r>
            <a:r>
              <a:rPr lang="zh-TW" altLang="en-US" sz="3200" dirty="0">
                <a:solidFill>
                  <a:schemeClr val="tx1"/>
                </a:solidFill>
                <a:latin typeface="標楷體" pitchFamily="65" charset="-120"/>
                <a:ea typeface="標楷體" pitchFamily="65" charset="-120"/>
                <a:cs typeface="Times New Roman" pitchFamily="18" charset="0"/>
              </a:rPr>
              <a:t>分的程度，總分由</a:t>
            </a:r>
            <a:r>
              <a:rPr lang="en-US" altLang="zh-TW" sz="3200" dirty="0">
                <a:solidFill>
                  <a:schemeClr val="tx1"/>
                </a:solidFill>
                <a:latin typeface="標楷體" pitchFamily="65" charset="-120"/>
                <a:ea typeface="標楷體" pitchFamily="65" charset="-120"/>
                <a:cs typeface="Times New Roman" pitchFamily="18" charset="0"/>
              </a:rPr>
              <a:t>24</a:t>
            </a:r>
            <a:r>
              <a:rPr lang="zh-TW" altLang="en-US" sz="3200" dirty="0">
                <a:solidFill>
                  <a:schemeClr val="tx1"/>
                </a:solidFill>
                <a:latin typeface="標楷體" pitchFamily="65" charset="-120"/>
                <a:ea typeface="標楷體" pitchFamily="65" charset="-120"/>
                <a:cs typeface="Times New Roman" pitchFamily="18" charset="0"/>
              </a:rPr>
              <a:t>分至</a:t>
            </a:r>
            <a:r>
              <a:rPr lang="en-US" altLang="zh-TW" sz="3200" dirty="0">
                <a:solidFill>
                  <a:schemeClr val="tx1"/>
                </a:solidFill>
                <a:latin typeface="標楷體" pitchFamily="65" charset="-120"/>
                <a:ea typeface="標楷體" pitchFamily="65" charset="-120"/>
                <a:cs typeface="Times New Roman" pitchFamily="18" charset="0"/>
              </a:rPr>
              <a:t>240</a:t>
            </a:r>
            <a:r>
              <a:rPr lang="zh-TW" altLang="en-US" sz="3200" dirty="0">
                <a:solidFill>
                  <a:schemeClr val="tx1"/>
                </a:solidFill>
                <a:latin typeface="標楷體" pitchFamily="65" charset="-120"/>
                <a:ea typeface="標楷體" pitchFamily="65" charset="-120"/>
                <a:cs typeface="Times New Roman" pitchFamily="18" charset="0"/>
              </a:rPr>
              <a:t>分。  本項目得分越高者，表示越認同。</a:t>
            </a:r>
            <a:endParaRPr lang="en-US" altLang="zh-TW" sz="3200" dirty="0">
              <a:solidFill>
                <a:schemeClr val="tx1"/>
              </a:solidFill>
              <a:latin typeface="標楷體" pitchFamily="65" charset="-120"/>
              <a:ea typeface="標楷體" pitchFamily="65" charset="-120"/>
              <a:cs typeface="Times New Roman" pitchFamily="18" charset="0"/>
            </a:endParaRPr>
          </a:p>
          <a:p>
            <a:pPr algn="l">
              <a:lnSpc>
                <a:spcPct val="150000"/>
              </a:lnSpc>
              <a:spcBef>
                <a:spcPts val="0"/>
              </a:spcBef>
            </a:pPr>
            <a:endParaRPr lang="en-US" altLang="zh-TW" sz="3200" dirty="0" smtClean="0">
              <a:solidFill>
                <a:schemeClr val="tx1"/>
              </a:solidFill>
              <a:latin typeface="標楷體" pitchFamily="65" charset="-120"/>
              <a:ea typeface="標楷體" pitchFamily="65" charset="-120"/>
              <a:cs typeface="Times New Roman" pitchFamily="18" charset="0"/>
            </a:endParaRPr>
          </a:p>
          <a:p>
            <a:pPr algn="l">
              <a:lnSpc>
                <a:spcPct val="150000"/>
              </a:lnSpc>
              <a:spcBef>
                <a:spcPts val="0"/>
              </a:spcBef>
            </a:pPr>
            <a:endParaRPr lang="en-US" altLang="zh-TW" sz="3200" dirty="0" smtClean="0">
              <a:solidFill>
                <a:schemeClr val="tx1"/>
              </a:solidFill>
              <a:latin typeface="標楷體" pitchFamily="65" charset="-120"/>
              <a:ea typeface="標楷體" pitchFamily="65" charset="-120"/>
              <a:cs typeface="Times New Roman" pitchFamily="18" charset="0"/>
            </a:endParaRPr>
          </a:p>
          <a:p>
            <a:pPr algn="l">
              <a:lnSpc>
                <a:spcPct val="150000"/>
              </a:lnSpc>
              <a:spcBef>
                <a:spcPts val="0"/>
              </a:spcBef>
            </a:pPr>
            <a:endParaRPr lang="en-US" altLang="zh-TW" sz="32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p:txBody>
      </p:sp>
      <p:sp>
        <p:nvSpPr>
          <p:cNvPr id="4" name="矩形 3"/>
          <p:cNvSpPr/>
          <p:nvPr/>
        </p:nvSpPr>
        <p:spPr>
          <a:xfrm>
            <a:off x="648123" y="6408838"/>
            <a:ext cx="28875208" cy="5355312"/>
          </a:xfrm>
          <a:prstGeom prst="rect">
            <a:avLst/>
          </a:prstGeom>
        </p:spPr>
        <p:txBody>
          <a:bodyPr wrap="square">
            <a:spAutoFit/>
          </a:bodyPr>
          <a:lstStyle/>
          <a:p>
            <a:pPr algn="ctr">
              <a:spcAft>
                <a:spcPts val="2400"/>
              </a:spcAft>
            </a:pPr>
            <a:r>
              <a:rPr lang="zh-TW" altLang="en-US" sz="4800" b="1" dirty="0">
                <a:latin typeface="Times New Roman" pitchFamily="18" charset="0"/>
                <a:ea typeface="標楷體" pitchFamily="65" charset="-120"/>
                <a:cs typeface="Times New Roman" pitchFamily="18" charset="0"/>
              </a:rPr>
              <a:t>摘   要</a:t>
            </a:r>
            <a:endParaRPr lang="en-US" altLang="zh-TW" sz="4800" b="1" dirty="0">
              <a:latin typeface="Times New Roman" pitchFamily="18" charset="0"/>
              <a:ea typeface="標楷體" pitchFamily="65" charset="-120"/>
              <a:cs typeface="Times New Roman" pitchFamily="18" charset="0"/>
            </a:endParaRPr>
          </a:p>
          <a:p>
            <a:pPr algn="ctr">
              <a:spcAft>
                <a:spcPts val="2400"/>
              </a:spcAft>
            </a:pPr>
            <a:r>
              <a:rPr lang="zh-TW" altLang="en-US" sz="4000" b="1" dirty="0">
                <a:latin typeface="Times New Roman" pitchFamily="18" charset="0"/>
                <a:ea typeface="標楷體" pitchFamily="65" charset="-120"/>
                <a:cs typeface="Times New Roman" pitchFamily="18" charset="0"/>
              </a:rPr>
              <a:t>摘要內文；摘要內文。</a:t>
            </a:r>
            <a:endParaRPr lang="en-US" altLang="zh-TW" sz="4000" b="1" dirty="0">
              <a:latin typeface="Times New Roman" pitchFamily="18" charset="0"/>
              <a:ea typeface="標楷體" pitchFamily="65" charset="-120"/>
              <a:cs typeface="Times New Roman" pitchFamily="18" charset="0"/>
            </a:endParaRPr>
          </a:p>
          <a:p>
            <a:pPr algn="ctr">
              <a:spcAft>
                <a:spcPts val="2400"/>
              </a:spcAft>
            </a:pPr>
            <a:endParaRPr lang="en-US" altLang="zh-TW" sz="4800" b="1" dirty="0">
              <a:latin typeface="Times New Roman" pitchFamily="18" charset="0"/>
              <a:ea typeface="標楷體" pitchFamily="65" charset="-120"/>
              <a:cs typeface="Times New Roman" pitchFamily="18" charset="0"/>
            </a:endParaRPr>
          </a:p>
          <a:p>
            <a:pPr algn="ctr">
              <a:spcAft>
                <a:spcPts val="2400"/>
              </a:spcAft>
            </a:pPr>
            <a:endParaRPr lang="en-US" altLang="zh-TW" sz="4800" b="1" dirty="0">
              <a:latin typeface="Times New Roman" pitchFamily="18" charset="0"/>
              <a:ea typeface="標楷體" pitchFamily="65" charset="-120"/>
              <a:cs typeface="Times New Roman" pitchFamily="18" charset="0"/>
            </a:endParaRPr>
          </a:p>
          <a:p>
            <a:pPr indent="1000125" algn="just">
              <a:spcAft>
                <a:spcPts val="1200"/>
              </a:spcAft>
            </a:pPr>
            <a:endParaRPr lang="en-US" altLang="zh-TW" sz="3200" b="1" dirty="0">
              <a:solidFill>
                <a:prstClr val="black"/>
              </a:solidFill>
              <a:latin typeface="Times New Roman" pitchFamily="18" charset="0"/>
              <a:ea typeface="標楷體" pitchFamily="65" charset="-120"/>
              <a:cs typeface="Times New Roman" pitchFamily="18" charset="0"/>
            </a:endParaRPr>
          </a:p>
          <a:p>
            <a:pPr>
              <a:spcAft>
                <a:spcPts val="1200"/>
              </a:spcAft>
            </a:pPr>
            <a:r>
              <a:rPr lang="zh-TW" altLang="en-US" sz="3200" b="1" dirty="0">
                <a:solidFill>
                  <a:prstClr val="black"/>
                </a:solidFill>
                <a:latin typeface="Times New Roman" pitchFamily="18" charset="0"/>
                <a:ea typeface="標楷體" pitchFamily="65" charset="-120"/>
                <a:cs typeface="Times New Roman" pitchFamily="18" charset="0"/>
              </a:rPr>
              <a:t>關鍵詞</a:t>
            </a:r>
            <a:r>
              <a:rPr lang="zh-TW" altLang="en-US" sz="3200" b="1" dirty="0" smtClean="0">
                <a:solidFill>
                  <a:prstClr val="black"/>
                </a:solidFill>
                <a:latin typeface="Times New Roman" pitchFamily="18" charset="0"/>
                <a:ea typeface="標楷體" pitchFamily="65" charset="-120"/>
                <a:cs typeface="Times New Roman" pitchFamily="18" charset="0"/>
              </a:rPr>
              <a:t>：</a:t>
            </a:r>
            <a:r>
              <a:rPr lang="zh-TW" altLang="en-US" sz="3200" dirty="0" smtClean="0">
                <a:solidFill>
                  <a:prstClr val="black"/>
                </a:solidFill>
                <a:latin typeface="Times New Roman" pitchFamily="18" charset="0"/>
                <a:ea typeface="標楷體" pitchFamily="65" charset="-120"/>
                <a:cs typeface="Times New Roman" pitchFamily="18" charset="0"/>
              </a:rPr>
              <a:t>休閒涉入、幸福感、網路成癮</a:t>
            </a:r>
            <a:endParaRPr lang="en-US" altLang="zh-TW" sz="3200" dirty="0">
              <a:solidFill>
                <a:prstClr val="black"/>
              </a:solidFill>
              <a:latin typeface="Times New Roman" pitchFamily="18" charset="0"/>
              <a:ea typeface="標楷體" pitchFamily="65" charset="-120"/>
              <a:cs typeface="Times New Roman" pitchFamily="18" charset="0"/>
            </a:endParaRPr>
          </a:p>
        </p:txBody>
      </p:sp>
      <p:sp>
        <p:nvSpPr>
          <p:cNvPr id="5" name="副標題 2"/>
          <p:cNvSpPr txBox="1">
            <a:spLocks/>
          </p:cNvSpPr>
          <p:nvPr/>
        </p:nvSpPr>
        <p:spPr>
          <a:xfrm>
            <a:off x="15121731" y="11809439"/>
            <a:ext cx="13969552" cy="28803200"/>
          </a:xfrm>
          <a:prstGeom prst="rect">
            <a:avLst/>
          </a:prstGeom>
        </p:spPr>
        <p:txBody>
          <a:bodyPr vert="horz" lIns="417232" tIns="208616" rIns="417232" bIns="208616" rtlCol="0">
            <a:noAutofit/>
          </a:bodyPr>
          <a:lstStyle>
            <a:lvl1pPr marL="0" indent="0" algn="ctr" defTabSz="4172316" rtl="0" eaLnBrk="1" latinLnBrk="0" hangingPunct="1">
              <a:spcBef>
                <a:spcPct val="20000"/>
              </a:spcBef>
              <a:buFont typeface="Arial" panose="020B0604020202020204" pitchFamily="34" charset="0"/>
              <a:buNone/>
              <a:defRPr sz="14600" kern="1200">
                <a:solidFill>
                  <a:schemeClr val="tx1">
                    <a:tint val="75000"/>
                  </a:schemeClr>
                </a:solidFill>
                <a:latin typeface="+mn-lt"/>
                <a:ea typeface="+mn-ea"/>
                <a:cs typeface="+mn-cs"/>
              </a:defRPr>
            </a:lvl1pPr>
            <a:lvl2pPr marL="2086158" indent="0" algn="ctr" defTabSz="4172316" rtl="0" eaLnBrk="1" latinLnBrk="0" hangingPunct="1">
              <a:spcBef>
                <a:spcPct val="20000"/>
              </a:spcBef>
              <a:buFont typeface="Arial" panose="020B0604020202020204" pitchFamily="34" charset="0"/>
              <a:buNone/>
              <a:defRPr sz="12800" kern="1200">
                <a:solidFill>
                  <a:schemeClr val="tx1">
                    <a:tint val="75000"/>
                  </a:schemeClr>
                </a:solidFill>
                <a:latin typeface="+mn-lt"/>
                <a:ea typeface="+mn-ea"/>
                <a:cs typeface="+mn-cs"/>
              </a:defRPr>
            </a:lvl2pPr>
            <a:lvl3pPr marL="4172316" indent="0" algn="ctr" defTabSz="4172316" rtl="0" eaLnBrk="1" latinLnBrk="0" hangingPunct="1">
              <a:spcBef>
                <a:spcPct val="20000"/>
              </a:spcBef>
              <a:buFont typeface="Arial" panose="020B0604020202020204" pitchFamily="34" charset="0"/>
              <a:buNone/>
              <a:defRPr sz="11000" kern="1200">
                <a:solidFill>
                  <a:schemeClr val="tx1">
                    <a:tint val="75000"/>
                  </a:schemeClr>
                </a:solidFill>
                <a:latin typeface="+mn-lt"/>
                <a:ea typeface="+mn-ea"/>
                <a:cs typeface="+mn-cs"/>
              </a:defRPr>
            </a:lvl3pPr>
            <a:lvl4pPr marL="6258474" indent="0" algn="ctr" defTabSz="4172316"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4pPr>
            <a:lvl5pPr marL="8344632" indent="0" algn="ctr" defTabSz="4172316"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5pPr>
            <a:lvl6pPr marL="10430789" indent="0" algn="ctr" defTabSz="4172316"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6pPr>
            <a:lvl7pPr marL="12516947" indent="0" algn="ctr" defTabSz="4172316"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7pPr>
            <a:lvl8pPr marL="14603105" indent="0" algn="ctr" defTabSz="4172316"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8pPr>
            <a:lvl9pPr marL="16689263" indent="0" algn="ctr" defTabSz="4172316"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9pPr>
          </a:lstStyle>
          <a:p>
            <a:pPr algn="just">
              <a:lnSpc>
                <a:spcPct val="150000"/>
              </a:lnSpc>
              <a:spcBef>
                <a:spcPts val="0"/>
              </a:spcBef>
            </a:pPr>
            <a:r>
              <a:rPr lang="en-US" altLang="zh-TW" sz="3200" b="1" dirty="0" smtClean="0">
                <a:solidFill>
                  <a:schemeClr val="tx1">
                    <a:lumMod val="95000"/>
                    <a:lumOff val="5000"/>
                  </a:schemeClr>
                </a:solidFill>
                <a:latin typeface="標楷體" pitchFamily="65" charset="-120"/>
                <a:ea typeface="標楷體" pitchFamily="65" charset="-120"/>
                <a:cs typeface="Times New Roman" pitchFamily="18" charset="0"/>
              </a:rPr>
              <a:t>4.</a:t>
            </a:r>
            <a:r>
              <a:rPr lang="zh-TW" altLang="en-US" sz="3200" b="1" dirty="0" smtClean="0">
                <a:solidFill>
                  <a:schemeClr val="tx1">
                    <a:lumMod val="95000"/>
                    <a:lumOff val="5000"/>
                  </a:schemeClr>
                </a:solidFill>
                <a:latin typeface="標楷體" pitchFamily="65" charset="-120"/>
                <a:ea typeface="標楷體" pitchFamily="65" charset="-120"/>
                <a:cs typeface="Times New Roman" pitchFamily="18" charset="0"/>
              </a:rPr>
              <a:t>資料處理與分析</a:t>
            </a:r>
            <a:endParaRPr lang="en-US" altLang="zh-TW" sz="3200" b="1" dirty="0">
              <a:solidFill>
                <a:schemeClr val="tx1">
                  <a:lumMod val="95000"/>
                  <a:lumOff val="5000"/>
                </a:schemeClr>
              </a:solidFill>
              <a:latin typeface="標楷體" pitchFamily="65" charset="-120"/>
              <a:ea typeface="標楷體" pitchFamily="65" charset="-120"/>
              <a:cs typeface="Times New Roman" pitchFamily="18" charset="0"/>
            </a:endParaRPr>
          </a:p>
          <a:p>
            <a:pPr algn="l"/>
            <a:r>
              <a:rPr lang="zh-TW" altLang="zh-TW" sz="3200" dirty="0">
                <a:solidFill>
                  <a:schemeClr val="tx1">
                    <a:lumMod val="95000"/>
                    <a:lumOff val="5000"/>
                  </a:schemeClr>
                </a:solidFill>
                <a:latin typeface="標楷體" pitchFamily="65" charset="-120"/>
                <a:ea typeface="標楷體" pitchFamily="65" charset="-120"/>
              </a:rPr>
              <a:t>本研究之資料處理部分為量化資料，將問卷編碼、登錄電腦、</a:t>
            </a:r>
            <a:r>
              <a:rPr lang="zh-TW" altLang="zh-TW" sz="3200" dirty="0" smtClean="0">
                <a:solidFill>
                  <a:schemeClr val="tx1">
                    <a:lumMod val="95000"/>
                    <a:lumOff val="5000"/>
                  </a:schemeClr>
                </a:solidFill>
                <a:latin typeface="標楷體" pitchFamily="65" charset="-120"/>
                <a:ea typeface="標楷體" pitchFamily="65" charset="-120"/>
              </a:rPr>
              <a:t>並逐筆</a:t>
            </a:r>
            <a:r>
              <a:rPr lang="zh-TW" altLang="zh-TW" sz="3200" dirty="0">
                <a:solidFill>
                  <a:schemeClr val="tx1">
                    <a:lumMod val="95000"/>
                    <a:lumOff val="5000"/>
                  </a:schemeClr>
                </a:solidFill>
                <a:latin typeface="標楷體" pitchFamily="65" charset="-120"/>
                <a:ea typeface="標楷體" pitchFamily="65" charset="-120"/>
              </a:rPr>
              <a:t>檢查輸入無誤</a:t>
            </a:r>
            <a:r>
              <a:rPr lang="zh-TW" altLang="zh-TW" sz="3200" dirty="0" smtClean="0">
                <a:solidFill>
                  <a:schemeClr val="tx1">
                    <a:lumMod val="95000"/>
                    <a:lumOff val="5000"/>
                  </a:schemeClr>
                </a:solidFill>
                <a:latin typeface="標楷體" pitchFamily="65" charset="-120"/>
                <a:ea typeface="標楷體" pitchFamily="65" charset="-120"/>
              </a:rPr>
              <a:t>後</a:t>
            </a:r>
            <a:r>
              <a:rPr lang="zh-TW" altLang="en-US" sz="3200" dirty="0" smtClean="0">
                <a:solidFill>
                  <a:schemeClr val="tx1">
                    <a:lumMod val="95000"/>
                    <a:lumOff val="5000"/>
                  </a:schemeClr>
                </a:solidFill>
                <a:latin typeface="標楷體" pitchFamily="65" charset="-120"/>
                <a:ea typeface="標楷體" pitchFamily="65" charset="-120"/>
              </a:rPr>
              <a:t>，</a:t>
            </a:r>
            <a:r>
              <a:rPr lang="zh-TW" altLang="zh-TW" sz="3200" dirty="0" smtClean="0">
                <a:solidFill>
                  <a:schemeClr val="tx1">
                    <a:lumMod val="95000"/>
                    <a:lumOff val="5000"/>
                  </a:schemeClr>
                </a:solidFill>
                <a:latin typeface="標楷體" pitchFamily="65" charset="-120"/>
                <a:ea typeface="標楷體" pitchFamily="65" charset="-120"/>
              </a:rPr>
              <a:t>再</a:t>
            </a:r>
            <a:r>
              <a:rPr lang="zh-TW" altLang="zh-TW" sz="3200" dirty="0">
                <a:solidFill>
                  <a:schemeClr val="tx1">
                    <a:lumMod val="95000"/>
                    <a:lumOff val="5000"/>
                  </a:schemeClr>
                </a:solidFill>
                <a:latin typeface="標楷體" pitchFamily="65" charset="-120"/>
                <a:ea typeface="標楷體" pitchFamily="65" charset="-120"/>
              </a:rPr>
              <a:t>用</a:t>
            </a:r>
            <a:r>
              <a:rPr lang="en-US" altLang="zh-TW" sz="3200" dirty="0">
                <a:solidFill>
                  <a:schemeClr val="tx1">
                    <a:lumMod val="95000"/>
                    <a:lumOff val="5000"/>
                  </a:schemeClr>
                </a:solidFill>
                <a:latin typeface="標楷體" pitchFamily="65" charset="-120"/>
                <a:ea typeface="標楷體" pitchFamily="65" charset="-120"/>
              </a:rPr>
              <a:t>Microsoft Office Excel 2013</a:t>
            </a:r>
            <a:r>
              <a:rPr lang="zh-TW" altLang="zh-TW" sz="3200" dirty="0">
                <a:solidFill>
                  <a:schemeClr val="tx1">
                    <a:lumMod val="95000"/>
                    <a:lumOff val="5000"/>
                  </a:schemeClr>
                </a:solidFill>
                <a:latin typeface="標楷體" pitchFamily="65" charset="-120"/>
                <a:ea typeface="標楷體" pitchFamily="65" charset="-120"/>
              </a:rPr>
              <a:t>，進行百分比統計分析與排序，並統計研究問卷</a:t>
            </a:r>
            <a:r>
              <a:rPr lang="zh-TW" altLang="zh-TW" sz="3200" dirty="0" smtClean="0">
                <a:solidFill>
                  <a:schemeClr val="tx1">
                    <a:lumMod val="95000"/>
                    <a:lumOff val="5000"/>
                  </a:schemeClr>
                </a:solidFill>
                <a:latin typeface="標楷體" pitchFamily="65" charset="-120"/>
                <a:ea typeface="標楷體" pitchFamily="65" charset="-120"/>
              </a:rPr>
              <a:t>之回收</a:t>
            </a:r>
            <a:r>
              <a:rPr lang="zh-TW" altLang="zh-TW" sz="3200" dirty="0">
                <a:solidFill>
                  <a:schemeClr val="tx1">
                    <a:lumMod val="95000"/>
                    <a:lumOff val="5000"/>
                  </a:schemeClr>
                </a:solidFill>
                <a:latin typeface="標楷體" pitchFamily="65" charset="-120"/>
                <a:ea typeface="標楷體" pitchFamily="65" charset="-120"/>
              </a:rPr>
              <a:t>率、有效率及各題填答率。</a:t>
            </a:r>
          </a:p>
          <a:p>
            <a:pPr algn="just">
              <a:lnSpc>
                <a:spcPct val="150000"/>
              </a:lnSpc>
              <a:spcBef>
                <a:spcPts val="0"/>
              </a:spcBef>
            </a:pPr>
            <a:endParaRPr lang="en-US" altLang="zh-TW" sz="3200" b="1" dirty="0" smtClean="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r>
              <a:rPr lang="zh-TW" altLang="en-US" sz="3200" b="1" dirty="0" smtClean="0">
                <a:solidFill>
                  <a:schemeClr val="tx1"/>
                </a:solidFill>
                <a:latin typeface="標楷體" pitchFamily="65" charset="-120"/>
                <a:ea typeface="標楷體" pitchFamily="65" charset="-120"/>
                <a:cs typeface="Times New Roman" pitchFamily="18" charset="0"/>
              </a:rPr>
              <a:t>參</a:t>
            </a:r>
            <a:r>
              <a:rPr lang="zh-TW" altLang="en-US" sz="3200" b="1" dirty="0">
                <a:solidFill>
                  <a:schemeClr val="tx1"/>
                </a:solidFill>
                <a:latin typeface="標楷體" pitchFamily="65" charset="-120"/>
                <a:ea typeface="標楷體" pitchFamily="65" charset="-120"/>
                <a:cs typeface="Times New Roman" pitchFamily="18" charset="0"/>
              </a:rPr>
              <a:t>、結果與討論</a:t>
            </a:r>
            <a:endParaRPr lang="en-US" altLang="zh-TW" sz="3200" b="1" dirty="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smtClean="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smtClean="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smtClean="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smtClean="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smtClean="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smtClean="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smtClean="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smtClean="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smtClean="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endParaRPr lang="en-US" altLang="zh-TW" sz="3600" b="1" dirty="0" smtClean="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r>
              <a:rPr lang="zh-TW" altLang="en-US" sz="3600" b="1" dirty="0" smtClean="0">
                <a:solidFill>
                  <a:schemeClr val="tx1"/>
                </a:solidFill>
                <a:latin typeface="標楷體" pitchFamily="65" charset="-120"/>
                <a:ea typeface="標楷體" pitchFamily="65" charset="-120"/>
                <a:cs typeface="Times New Roman" pitchFamily="18" charset="0"/>
              </a:rPr>
              <a:t>肆</a:t>
            </a:r>
            <a:r>
              <a:rPr lang="zh-TW" altLang="en-US" sz="3600" b="1" dirty="0">
                <a:solidFill>
                  <a:schemeClr val="tx1"/>
                </a:solidFill>
                <a:latin typeface="標楷體" pitchFamily="65" charset="-120"/>
                <a:ea typeface="標楷體" pitchFamily="65" charset="-120"/>
                <a:cs typeface="Times New Roman" pitchFamily="18" charset="0"/>
              </a:rPr>
              <a:t>、結論與</a:t>
            </a:r>
            <a:r>
              <a:rPr lang="zh-TW" altLang="en-US" sz="3600" b="1" dirty="0" smtClean="0">
                <a:solidFill>
                  <a:schemeClr val="tx1"/>
                </a:solidFill>
                <a:latin typeface="標楷體" pitchFamily="65" charset="-120"/>
                <a:ea typeface="標楷體" pitchFamily="65" charset="-120"/>
                <a:cs typeface="Times New Roman" pitchFamily="18" charset="0"/>
              </a:rPr>
              <a:t>建議</a:t>
            </a:r>
            <a:r>
              <a:rPr lang="en-US" altLang="zh-TW" sz="3600" b="1" dirty="0">
                <a:solidFill>
                  <a:schemeClr val="tx1"/>
                </a:solidFill>
                <a:latin typeface="標楷體" pitchFamily="65" charset="-120"/>
                <a:ea typeface="標楷體" pitchFamily="65" charset="-120"/>
                <a:cs typeface="Times New Roman" pitchFamily="18" charset="0"/>
              </a:rPr>
              <a:t> </a:t>
            </a:r>
            <a:endParaRPr lang="en-US" altLang="zh-TW" sz="3600" b="1" dirty="0" smtClean="0">
              <a:solidFill>
                <a:schemeClr val="tx1"/>
              </a:solidFill>
              <a:latin typeface="標楷體" pitchFamily="65" charset="-120"/>
              <a:ea typeface="標楷體" pitchFamily="65" charset="-120"/>
              <a:cs typeface="Times New Roman" pitchFamily="18" charset="0"/>
            </a:endParaRPr>
          </a:p>
          <a:p>
            <a:pPr algn="just">
              <a:lnSpc>
                <a:spcPct val="150000"/>
              </a:lnSpc>
              <a:spcBef>
                <a:spcPts val="0"/>
              </a:spcBef>
            </a:pPr>
            <a:r>
              <a:rPr lang="zh-TW" altLang="zh-TW" sz="3200" dirty="0" smtClean="0">
                <a:solidFill>
                  <a:schemeClr val="tx1"/>
                </a:solidFill>
                <a:latin typeface="標楷體" pitchFamily="65" charset="-120"/>
                <a:ea typeface="標楷體" pitchFamily="65" charset="-120"/>
              </a:rPr>
              <a:t>一</a:t>
            </a:r>
            <a:r>
              <a:rPr lang="zh-TW" altLang="zh-TW" sz="3200" dirty="0">
                <a:solidFill>
                  <a:schemeClr val="tx1"/>
                </a:solidFill>
                <a:latin typeface="標楷體" pitchFamily="65" charset="-120"/>
                <a:ea typeface="標楷體" pitchFamily="65" charset="-120"/>
              </a:rPr>
              <a:t>、</a:t>
            </a:r>
            <a:r>
              <a:rPr lang="zh-TW" altLang="zh-TW" sz="3200" dirty="0" smtClean="0">
                <a:solidFill>
                  <a:schemeClr val="tx1"/>
                </a:solidFill>
                <a:latin typeface="標楷體" pitchFamily="65" charset="-120"/>
                <a:ea typeface="標楷體" pitchFamily="65" charset="-120"/>
              </a:rPr>
              <a:t>結論</a:t>
            </a:r>
            <a:endParaRPr lang="en-US" altLang="zh-TW" sz="3200" dirty="0" smtClean="0">
              <a:solidFill>
                <a:schemeClr val="tx1"/>
              </a:solidFill>
              <a:latin typeface="標楷體" pitchFamily="65" charset="-120"/>
              <a:ea typeface="標楷體" pitchFamily="65" charset="-120"/>
            </a:endParaRPr>
          </a:p>
          <a:p>
            <a:pPr algn="just">
              <a:lnSpc>
                <a:spcPct val="150000"/>
              </a:lnSpc>
              <a:spcBef>
                <a:spcPts val="0"/>
              </a:spcBef>
            </a:pPr>
            <a:r>
              <a:rPr lang="en-US" altLang="zh-TW" sz="3200" dirty="0" smtClean="0">
                <a:solidFill>
                  <a:schemeClr val="tx1"/>
                </a:solidFill>
                <a:latin typeface="標楷體" pitchFamily="65" charset="-120"/>
                <a:ea typeface="標楷體" pitchFamily="65" charset="-120"/>
              </a:rPr>
              <a:t>1</a:t>
            </a:r>
            <a:r>
              <a:rPr lang="en-US" altLang="zh-TW" sz="3200" dirty="0">
                <a:solidFill>
                  <a:schemeClr val="tx1"/>
                </a:solidFill>
                <a:latin typeface="標楷體" pitchFamily="65" charset="-120"/>
                <a:ea typeface="標楷體" pitchFamily="65" charset="-120"/>
              </a:rPr>
              <a:t>.</a:t>
            </a:r>
            <a:r>
              <a:rPr lang="zh-TW" altLang="zh-TW" sz="3200" dirty="0">
                <a:solidFill>
                  <a:schemeClr val="tx1"/>
                </a:solidFill>
                <a:latin typeface="標楷體" pitchFamily="65" charset="-120"/>
                <a:ea typeface="標楷體" pitchFamily="65" charset="-120"/>
              </a:rPr>
              <a:t>線上網路遊戲主要客戶族群以都市地區大學男性為主</a:t>
            </a:r>
            <a:r>
              <a:rPr lang="zh-TW" altLang="zh-TW" sz="3200" dirty="0" smtClean="0">
                <a:solidFill>
                  <a:schemeClr val="tx1"/>
                </a:solidFill>
                <a:latin typeface="標楷體" pitchFamily="65" charset="-120"/>
                <a:ea typeface="標楷體" pitchFamily="65" charset="-120"/>
              </a:rPr>
              <a:t>。</a:t>
            </a:r>
            <a:endParaRPr lang="en-US" altLang="zh-TW" sz="3200" dirty="0" smtClean="0">
              <a:solidFill>
                <a:schemeClr val="tx1"/>
              </a:solidFill>
              <a:latin typeface="標楷體" pitchFamily="65" charset="-120"/>
              <a:ea typeface="標楷體" pitchFamily="65" charset="-120"/>
            </a:endParaRPr>
          </a:p>
          <a:p>
            <a:pPr algn="just">
              <a:lnSpc>
                <a:spcPct val="150000"/>
              </a:lnSpc>
              <a:spcBef>
                <a:spcPts val="0"/>
              </a:spcBef>
            </a:pPr>
            <a:r>
              <a:rPr lang="en-US" altLang="zh-TW" sz="3200" dirty="0" smtClean="0">
                <a:solidFill>
                  <a:schemeClr val="tx1"/>
                </a:solidFill>
                <a:latin typeface="標楷體" pitchFamily="65" charset="-120"/>
                <a:ea typeface="標楷體" pitchFamily="65" charset="-120"/>
              </a:rPr>
              <a:t>2</a:t>
            </a:r>
            <a:r>
              <a:rPr lang="en-US" altLang="zh-TW" sz="3200" dirty="0">
                <a:solidFill>
                  <a:schemeClr val="tx1"/>
                </a:solidFill>
                <a:latin typeface="標楷體" pitchFamily="65" charset="-120"/>
                <a:ea typeface="標楷體" pitchFamily="65" charset="-120"/>
              </a:rPr>
              <a:t>.</a:t>
            </a:r>
            <a:r>
              <a:rPr lang="zh-TW" altLang="zh-TW" sz="3200" dirty="0">
                <a:solidFill>
                  <a:schemeClr val="tx1"/>
                </a:solidFill>
                <a:latin typeface="標楷體" pitchFamily="65" charset="-120"/>
                <a:ea typeface="標楷體" pitchFamily="65" charset="-120"/>
              </a:rPr>
              <a:t>依敘述性統計的平均值結果顯示。大部分受訪者對於在線上遊戲</a:t>
            </a:r>
            <a:r>
              <a:rPr lang="zh-TW" altLang="zh-TW" sz="3200" dirty="0" smtClean="0">
                <a:solidFill>
                  <a:schemeClr val="tx1"/>
                </a:solidFill>
                <a:latin typeface="標楷體" pitchFamily="65" charset="-120"/>
                <a:ea typeface="標楷體" pitchFamily="65" charset="-120"/>
              </a:rPr>
              <a:t>所</a:t>
            </a:r>
            <a:endParaRPr lang="en-US" altLang="zh-TW" sz="3200" dirty="0" smtClean="0">
              <a:solidFill>
                <a:schemeClr val="tx1"/>
              </a:solidFill>
              <a:latin typeface="標楷體" pitchFamily="65" charset="-120"/>
              <a:ea typeface="標楷體" pitchFamily="65" charset="-120"/>
            </a:endParaRPr>
          </a:p>
          <a:p>
            <a:pPr algn="just">
              <a:lnSpc>
                <a:spcPct val="150000"/>
              </a:lnSpc>
              <a:spcBef>
                <a:spcPts val="0"/>
              </a:spcBef>
            </a:pPr>
            <a:r>
              <a:rPr lang="zh-TW" altLang="zh-TW" sz="3200" dirty="0" smtClean="0">
                <a:solidFill>
                  <a:schemeClr val="tx1"/>
                </a:solidFill>
                <a:latin typeface="標楷體" pitchFamily="65" charset="-120"/>
                <a:ea typeface="標楷體" pitchFamily="65" charset="-120"/>
              </a:rPr>
              <a:t>獲得</a:t>
            </a:r>
            <a:r>
              <a:rPr lang="zh-TW" altLang="zh-TW" sz="3200" dirty="0">
                <a:solidFill>
                  <a:schemeClr val="tx1"/>
                </a:solidFill>
                <a:latin typeface="標楷體" pitchFamily="65" charset="-120"/>
                <a:ea typeface="標楷體" pitchFamily="65" charset="-120"/>
              </a:rPr>
              <a:t>的是幸福感是屬於滿意的</a:t>
            </a:r>
            <a:r>
              <a:rPr lang="en-US" altLang="zh-TW" sz="3200" dirty="0">
                <a:solidFill>
                  <a:schemeClr val="tx1"/>
                </a:solidFill>
                <a:latin typeface="標楷體" pitchFamily="65" charset="-120"/>
                <a:ea typeface="標楷體" pitchFamily="65" charset="-120"/>
              </a:rPr>
              <a:t>(</a:t>
            </a:r>
            <a:r>
              <a:rPr lang="zh-TW" altLang="zh-TW" sz="3200" dirty="0">
                <a:solidFill>
                  <a:schemeClr val="tx1"/>
                </a:solidFill>
                <a:latin typeface="標楷體" pitchFamily="65" charset="-120"/>
                <a:ea typeface="標楷體" pitchFamily="65" charset="-120"/>
              </a:rPr>
              <a:t>由</a:t>
            </a:r>
            <a:r>
              <a:rPr lang="en-US" altLang="zh-TW" sz="3200" dirty="0">
                <a:solidFill>
                  <a:schemeClr val="tx1"/>
                </a:solidFill>
                <a:latin typeface="標楷體" pitchFamily="65" charset="-120"/>
                <a:ea typeface="標楷體" pitchFamily="65" charset="-120"/>
              </a:rPr>
              <a:t>0~10</a:t>
            </a:r>
            <a:r>
              <a:rPr lang="zh-TW" altLang="zh-TW" sz="3200" dirty="0">
                <a:solidFill>
                  <a:schemeClr val="tx1"/>
                </a:solidFill>
                <a:latin typeface="標楷體" pitchFamily="65" charset="-120"/>
                <a:ea typeface="標楷體" pitchFamily="65" charset="-120"/>
              </a:rPr>
              <a:t>分中。平均值皆大於</a:t>
            </a:r>
            <a:r>
              <a:rPr lang="en-US" altLang="zh-TW" sz="3200" dirty="0">
                <a:solidFill>
                  <a:schemeClr val="tx1"/>
                </a:solidFill>
                <a:latin typeface="標楷體" pitchFamily="65" charset="-120"/>
                <a:ea typeface="標楷體" pitchFamily="65" charset="-120"/>
              </a:rPr>
              <a:t>6</a:t>
            </a:r>
            <a:r>
              <a:rPr lang="zh-TW" altLang="zh-TW" sz="3200" dirty="0">
                <a:solidFill>
                  <a:schemeClr val="tx1"/>
                </a:solidFill>
                <a:latin typeface="標楷體" pitchFamily="65" charset="-120"/>
                <a:ea typeface="標楷體" pitchFamily="65" charset="-120"/>
              </a:rPr>
              <a:t>分以上</a:t>
            </a:r>
            <a:r>
              <a:rPr lang="en-US" altLang="zh-TW" sz="3200" dirty="0" smtClean="0">
                <a:solidFill>
                  <a:schemeClr val="tx1"/>
                </a:solidFill>
                <a:latin typeface="標楷體" pitchFamily="65" charset="-120"/>
                <a:ea typeface="標楷體" pitchFamily="65" charset="-120"/>
              </a:rPr>
              <a:t>)</a:t>
            </a:r>
            <a:endParaRPr lang="en-US" altLang="zh-TW" sz="3200" dirty="0">
              <a:solidFill>
                <a:schemeClr val="tx1"/>
              </a:solidFill>
              <a:latin typeface="標楷體" pitchFamily="65" charset="-120"/>
              <a:ea typeface="標楷體" pitchFamily="65" charset="-120"/>
            </a:endParaRPr>
          </a:p>
          <a:p>
            <a:pPr algn="just">
              <a:lnSpc>
                <a:spcPct val="150000"/>
              </a:lnSpc>
              <a:spcBef>
                <a:spcPts val="0"/>
              </a:spcBef>
            </a:pPr>
            <a:r>
              <a:rPr lang="en-US" altLang="zh-TW" sz="3200" dirty="0" smtClean="0">
                <a:solidFill>
                  <a:schemeClr val="tx1"/>
                </a:solidFill>
                <a:latin typeface="標楷體" pitchFamily="65" charset="-120"/>
                <a:ea typeface="標楷體" pitchFamily="65" charset="-120"/>
              </a:rPr>
              <a:t>3</a:t>
            </a:r>
            <a:r>
              <a:rPr lang="en-US" altLang="zh-TW" sz="3200" dirty="0">
                <a:solidFill>
                  <a:schemeClr val="tx1"/>
                </a:solidFill>
                <a:latin typeface="標楷體" pitchFamily="65" charset="-120"/>
                <a:ea typeface="標楷體" pitchFamily="65" charset="-120"/>
              </a:rPr>
              <a:t>.</a:t>
            </a:r>
            <a:r>
              <a:rPr lang="zh-TW" altLang="zh-TW" sz="3200" dirty="0">
                <a:solidFill>
                  <a:schemeClr val="tx1"/>
                </a:solidFill>
                <a:latin typeface="標楷體" pitchFamily="65" charset="-120"/>
                <a:ea typeface="標楷體" pitchFamily="65" charset="-120"/>
              </a:rPr>
              <a:t>依敘述性統計平均值結果顯示，大部分受訪者，受訪者在</a:t>
            </a:r>
            <a:r>
              <a:rPr lang="zh-TW" altLang="zh-TW" sz="3200" dirty="0" smtClean="0">
                <a:solidFill>
                  <a:schemeClr val="tx1"/>
                </a:solidFill>
                <a:latin typeface="標楷體" pitchFamily="65" charset="-120"/>
                <a:ea typeface="標楷體" pitchFamily="65" charset="-120"/>
              </a:rPr>
              <a:t>吸引力、</a:t>
            </a:r>
            <a:endParaRPr lang="en-US" altLang="zh-TW" sz="3200" dirty="0" smtClean="0">
              <a:solidFill>
                <a:schemeClr val="tx1"/>
              </a:solidFill>
              <a:latin typeface="標楷體" pitchFamily="65" charset="-120"/>
              <a:ea typeface="標楷體" pitchFamily="65" charset="-120"/>
            </a:endParaRPr>
          </a:p>
          <a:p>
            <a:pPr algn="just">
              <a:lnSpc>
                <a:spcPct val="150000"/>
              </a:lnSpc>
              <a:spcBef>
                <a:spcPts val="0"/>
              </a:spcBef>
            </a:pPr>
            <a:r>
              <a:rPr lang="zh-TW" altLang="zh-TW" sz="3200" dirty="0" smtClean="0">
                <a:solidFill>
                  <a:schemeClr val="tx1"/>
                </a:solidFill>
                <a:latin typeface="標楷體" pitchFamily="65" charset="-120"/>
                <a:ea typeface="標楷體" pitchFamily="65" charset="-120"/>
              </a:rPr>
              <a:t>戒斷反應、網路成癮部分偏高</a:t>
            </a:r>
            <a:r>
              <a:rPr lang="en-US" altLang="zh-TW" sz="3200" dirty="0" smtClean="0">
                <a:solidFill>
                  <a:schemeClr val="tx1"/>
                </a:solidFill>
                <a:latin typeface="標楷體" pitchFamily="65" charset="-120"/>
                <a:ea typeface="標楷體" pitchFamily="65" charset="-120"/>
              </a:rPr>
              <a:t>(</a:t>
            </a:r>
            <a:r>
              <a:rPr lang="zh-TW" altLang="zh-TW" sz="3200" dirty="0" smtClean="0">
                <a:solidFill>
                  <a:schemeClr val="tx1"/>
                </a:solidFill>
                <a:latin typeface="標楷體" pitchFamily="65" charset="-120"/>
                <a:ea typeface="標楷體" pitchFamily="65" charset="-120"/>
              </a:rPr>
              <a:t>由</a:t>
            </a:r>
            <a:r>
              <a:rPr lang="en-US" altLang="zh-TW" sz="3200" dirty="0" smtClean="0">
                <a:solidFill>
                  <a:schemeClr val="tx1"/>
                </a:solidFill>
                <a:latin typeface="標楷體" pitchFamily="65" charset="-120"/>
                <a:ea typeface="標楷體" pitchFamily="65" charset="-120"/>
              </a:rPr>
              <a:t>0~10</a:t>
            </a:r>
            <a:r>
              <a:rPr lang="zh-TW" altLang="zh-TW" sz="3200" dirty="0" smtClean="0">
                <a:solidFill>
                  <a:schemeClr val="tx1"/>
                </a:solidFill>
                <a:latin typeface="標楷體" pitchFamily="65" charset="-120"/>
                <a:ea typeface="標楷體" pitchFamily="65" charset="-120"/>
              </a:rPr>
              <a:t>分中，平均值皆大於</a:t>
            </a:r>
            <a:r>
              <a:rPr lang="en-US" altLang="zh-TW" sz="3200" dirty="0" smtClean="0">
                <a:solidFill>
                  <a:schemeClr val="tx1"/>
                </a:solidFill>
                <a:latin typeface="標楷體" pitchFamily="65" charset="-120"/>
                <a:ea typeface="標楷體" pitchFamily="65" charset="-120"/>
              </a:rPr>
              <a:t>6</a:t>
            </a:r>
            <a:r>
              <a:rPr lang="zh-TW" altLang="zh-TW" sz="3200" dirty="0" smtClean="0">
                <a:solidFill>
                  <a:schemeClr val="tx1"/>
                </a:solidFill>
                <a:latin typeface="標楷體" pitchFamily="65" charset="-120"/>
                <a:ea typeface="標楷體" pitchFamily="65" charset="-120"/>
              </a:rPr>
              <a:t>分以上</a:t>
            </a:r>
            <a:r>
              <a:rPr lang="en-US" altLang="zh-TW" sz="3200" dirty="0" smtClean="0">
                <a:solidFill>
                  <a:schemeClr val="tx1"/>
                </a:solidFill>
                <a:latin typeface="標楷體" pitchFamily="65" charset="-120"/>
                <a:ea typeface="標楷體" pitchFamily="65" charset="-120"/>
              </a:rPr>
              <a:t>)</a:t>
            </a:r>
            <a:endParaRPr lang="zh-TW" altLang="zh-TW" sz="3200" dirty="0" smtClean="0">
              <a:solidFill>
                <a:schemeClr val="tx1"/>
              </a:solidFill>
              <a:latin typeface="標楷體" pitchFamily="65" charset="-120"/>
              <a:ea typeface="標楷體" pitchFamily="65" charset="-120"/>
            </a:endParaRPr>
          </a:p>
          <a:p>
            <a:pPr algn="l"/>
            <a:r>
              <a:rPr lang="zh-TW" altLang="zh-TW" sz="3200" dirty="0">
                <a:solidFill>
                  <a:schemeClr val="tx1"/>
                </a:solidFill>
                <a:latin typeface="標楷體" pitchFamily="65" charset="-120"/>
                <a:ea typeface="標楷體" pitchFamily="65" charset="-120"/>
              </a:rPr>
              <a:t>二、建議</a:t>
            </a:r>
          </a:p>
          <a:p>
            <a:pPr algn="l"/>
            <a:r>
              <a:rPr lang="en-US" altLang="zh-TW" sz="3200" dirty="0">
                <a:solidFill>
                  <a:schemeClr val="tx1"/>
                </a:solidFill>
                <a:latin typeface="標楷體" pitchFamily="65" charset="-120"/>
                <a:ea typeface="標楷體" pitchFamily="65" charset="-120"/>
              </a:rPr>
              <a:t>1.</a:t>
            </a:r>
            <a:r>
              <a:rPr lang="zh-TW" altLang="zh-TW" sz="3200" dirty="0">
                <a:solidFill>
                  <a:schemeClr val="tx1"/>
                </a:solidFill>
                <a:latin typeface="標楷體" pitchFamily="65" charset="-120"/>
                <a:ea typeface="標楷體" pitchFamily="65" charset="-120"/>
              </a:rPr>
              <a:t>建議線上遊戲業者可以多開發以吸引女性客群為主的遊戲以吸引女性參加。</a:t>
            </a:r>
          </a:p>
          <a:p>
            <a:pPr algn="l"/>
            <a:r>
              <a:rPr lang="en-US" altLang="zh-TW" sz="3200" dirty="0">
                <a:solidFill>
                  <a:schemeClr val="tx1"/>
                </a:solidFill>
                <a:latin typeface="標楷體" pitchFamily="65" charset="-120"/>
                <a:ea typeface="標楷體" pitchFamily="65" charset="-120"/>
              </a:rPr>
              <a:t>2.</a:t>
            </a:r>
            <a:r>
              <a:rPr lang="zh-TW" altLang="zh-TW" sz="3200" dirty="0">
                <a:solidFill>
                  <a:schemeClr val="tx1"/>
                </a:solidFill>
                <a:latin typeface="標楷體" pitchFamily="65" charset="-120"/>
                <a:ea typeface="標楷體" pitchFamily="65" charset="-120"/>
              </a:rPr>
              <a:t>建議適度的遊玩線上遊戲是可以舒緩身心的。</a:t>
            </a:r>
          </a:p>
          <a:p>
            <a:pPr algn="l"/>
            <a:r>
              <a:rPr lang="en-US" altLang="zh-TW" sz="3200" dirty="0">
                <a:solidFill>
                  <a:schemeClr val="tx1"/>
                </a:solidFill>
                <a:latin typeface="標楷體" pitchFamily="65" charset="-120"/>
                <a:ea typeface="標楷體" pitchFamily="65" charset="-120"/>
              </a:rPr>
              <a:t>3.</a:t>
            </a:r>
            <a:r>
              <a:rPr lang="zh-TW" altLang="zh-TW" sz="3200" dirty="0">
                <a:solidFill>
                  <a:schemeClr val="tx1"/>
                </a:solidFill>
                <a:latin typeface="標楷體" pitchFamily="65" charset="-120"/>
                <a:ea typeface="標楷體" pitchFamily="65" charset="-120"/>
              </a:rPr>
              <a:t>由於玩線上遊戲可能會沉溺，建議玩家在玩線上遊戲之前設定界限，這樣可以獲得更多滿足跟幸福感。</a:t>
            </a: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en-US" altLang="zh-TW" sz="3600" b="1" dirty="0">
              <a:solidFill>
                <a:schemeClr val="tx1"/>
              </a:solidFill>
              <a:latin typeface="Times New Roman" pitchFamily="18" charset="0"/>
              <a:ea typeface="標楷體" pitchFamily="65" charset="-120"/>
              <a:cs typeface="Times New Roman" pitchFamily="18" charset="0"/>
            </a:endParaRPr>
          </a:p>
          <a:p>
            <a:pPr algn="just">
              <a:lnSpc>
                <a:spcPct val="150000"/>
              </a:lnSpc>
              <a:spcBef>
                <a:spcPts val="0"/>
              </a:spcBef>
            </a:pPr>
            <a:endParaRPr lang="zh-TW" altLang="en-US" sz="3600" b="1" dirty="0">
              <a:solidFill>
                <a:schemeClr val="tx1"/>
              </a:solidFill>
              <a:latin typeface="Times New Roman" pitchFamily="18" charset="0"/>
              <a:ea typeface="標楷體" pitchFamily="65" charset="-120"/>
              <a:cs typeface="Times New Roman" pitchFamily="18" charset="0"/>
            </a:endParaRPr>
          </a:p>
          <a:p>
            <a:pPr marL="363538" indent="-363538" algn="just">
              <a:lnSpc>
                <a:spcPct val="110000"/>
              </a:lnSpc>
              <a:spcBef>
                <a:spcPts val="600"/>
              </a:spcBef>
              <a:spcAft>
                <a:spcPts val="600"/>
              </a:spcAft>
            </a:pPr>
            <a:endParaRPr lang="zh-TW" altLang="en-US" sz="3200" b="1" dirty="0">
              <a:solidFill>
                <a:schemeClr val="tx1"/>
              </a:solidFill>
              <a:latin typeface="Times New Roman" pitchFamily="18" charset="0"/>
              <a:ea typeface="標楷體" pitchFamily="65" charset="-120"/>
              <a:cs typeface="Times New Roman" pitchFamily="18" charset="0"/>
            </a:endParaRPr>
          </a:p>
        </p:txBody>
      </p:sp>
      <p:sp>
        <p:nvSpPr>
          <p:cNvPr id="8" name="標題 1"/>
          <p:cNvSpPr txBox="1">
            <a:spLocks/>
          </p:cNvSpPr>
          <p:nvPr/>
        </p:nvSpPr>
        <p:spPr>
          <a:xfrm>
            <a:off x="936155" y="720206"/>
            <a:ext cx="28659184" cy="1872208"/>
          </a:xfrm>
          <a:prstGeom prst="rect">
            <a:avLst/>
          </a:prstGeom>
        </p:spPr>
        <p:txBody>
          <a:bodyPr vert="horz" lIns="417232" tIns="208616" rIns="417232" bIns="208616" rtlCol="0" anchor="ctr">
            <a:normAutofit fontScale="90000" lnSpcReduction="10000"/>
          </a:bodyPr>
          <a:lstStyle/>
          <a:p>
            <a:pPr lvl="0" algn="dist">
              <a:lnSpc>
                <a:spcPct val="150000"/>
              </a:lnSpc>
              <a:spcBef>
                <a:spcPct val="0"/>
              </a:spcBef>
            </a:pPr>
            <a:r>
              <a:rPr lang="en-US" altLang="zh-TW" sz="7400" b="1" dirty="0">
                <a:latin typeface="Times New Roman" pitchFamily="18" charset="0"/>
                <a:ea typeface="標楷體" pitchFamily="65" charset="-120"/>
                <a:cs typeface="Times New Roman" pitchFamily="18" charset="0"/>
              </a:rPr>
              <a:t>105</a:t>
            </a:r>
            <a:r>
              <a:rPr lang="zh-TW" altLang="en-US" sz="7400" b="1" dirty="0">
                <a:latin typeface="Times New Roman" pitchFamily="18" charset="0"/>
                <a:ea typeface="標楷體" pitchFamily="65" charset="-120"/>
                <a:cs typeface="Times New Roman" pitchFamily="18" charset="0"/>
              </a:rPr>
              <a:t>學年度</a:t>
            </a:r>
            <a:r>
              <a:rPr lang="zh-TW" altLang="zh-TW" sz="7400" b="1" dirty="0">
                <a:latin typeface="Times New Roman" pitchFamily="18" charset="0"/>
                <a:ea typeface="標楷體" pitchFamily="65" charset="-120"/>
                <a:cs typeface="Times New Roman" pitchFamily="18" charset="0"/>
              </a:rPr>
              <a:t>休</a:t>
            </a:r>
            <a:r>
              <a:rPr lang="zh-TW" altLang="en-US" sz="7400" b="1" dirty="0">
                <a:latin typeface="Times New Roman" pitchFamily="18" charset="0"/>
                <a:ea typeface="標楷體" pitchFamily="65" charset="-120"/>
                <a:cs typeface="Times New Roman" pitchFamily="18" charset="0"/>
              </a:rPr>
              <a:t>閒管理研究專題</a:t>
            </a:r>
            <a:endParaRPr lang="en-US" altLang="zh-TW" sz="7400" b="1" dirty="0">
              <a:latin typeface="Times New Roman" pitchFamily="18" charset="0"/>
              <a:ea typeface="標楷體" pitchFamily="65" charset="-120"/>
              <a:cs typeface="Times New Roman" pitchFamily="18" charset="0"/>
            </a:endParaRPr>
          </a:p>
          <a:p>
            <a:pPr lvl="0" algn="ctr">
              <a:lnSpc>
                <a:spcPct val="150000"/>
              </a:lnSpc>
              <a:spcBef>
                <a:spcPct val="0"/>
              </a:spcBef>
            </a:pPr>
            <a:endParaRPr kumimoji="0" lang="zh-TW" altLang="en-US" sz="3100" b="1" i="0" u="none" strike="noStrike" kern="1200" cap="none" spc="0" normalizeH="0" baseline="0" noProof="0" dirty="0">
              <a:ln>
                <a:noFill/>
              </a:ln>
              <a:solidFill>
                <a:schemeClr val="tx1"/>
              </a:solidFill>
              <a:effectLst/>
              <a:uLnTx/>
              <a:uFillTx/>
              <a:latin typeface="Times New Roman" pitchFamily="18" charset="0"/>
              <a:ea typeface="標楷體" pitchFamily="65" charset="-120"/>
              <a:cs typeface="Times New Roman" pitchFamily="18" charset="0"/>
            </a:endParaRPr>
          </a:p>
        </p:txBody>
      </p:sp>
      <p:graphicFrame>
        <p:nvGraphicFramePr>
          <p:cNvPr id="6" name="物件 5"/>
          <p:cNvGraphicFramePr>
            <a:graphicFrameLocks noChangeAspect="1"/>
          </p:cNvGraphicFramePr>
          <p:nvPr>
            <p:extLst>
              <p:ext uri="{D42A27DB-BD31-4B8C-83A1-F6EECF244321}">
                <p14:modId xmlns:p14="http://schemas.microsoft.com/office/powerpoint/2010/main" val="2439795290"/>
              </p:ext>
            </p:extLst>
          </p:nvPr>
        </p:nvGraphicFramePr>
        <p:xfrm>
          <a:off x="4464547" y="19574739"/>
          <a:ext cx="6953250" cy="4306887"/>
        </p:xfrm>
        <a:graphic>
          <a:graphicData uri="http://schemas.openxmlformats.org/presentationml/2006/ole">
            <mc:AlternateContent xmlns:mc="http://schemas.openxmlformats.org/markup-compatibility/2006">
              <mc:Choice xmlns:v="urn:schemas-microsoft-com:vml" Requires="v">
                <p:oleObj spid="_x0000_s1069" name="Visio" r:id="rId3" imgW="3760657" imgH="1420527" progId="Visio.Drawing.11">
                  <p:embed/>
                </p:oleObj>
              </mc:Choice>
              <mc:Fallback>
                <p:oleObj name="Visio" r:id="rId3" imgW="3760657" imgH="1420527" progId="Visio.Drawing.11">
                  <p:embed/>
                  <p:pic>
                    <p:nvPicPr>
                      <p:cNvPr id="0" name="物件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547" y="19574739"/>
                        <a:ext cx="6953250"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13938" y="16417950"/>
            <a:ext cx="4591379" cy="2442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25786" y="19462031"/>
            <a:ext cx="4579532" cy="256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68729" y="19462031"/>
            <a:ext cx="5400675" cy="262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82566" y="22565073"/>
            <a:ext cx="4591379" cy="25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68728" y="22558375"/>
            <a:ext cx="5400675" cy="25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82565" y="25870162"/>
            <a:ext cx="459137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03887" y="25800084"/>
            <a:ext cx="533035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595871" y="28923916"/>
            <a:ext cx="4591379" cy="216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p:cNvSpPr txBox="1"/>
          <p:nvPr/>
        </p:nvSpPr>
        <p:spPr>
          <a:xfrm>
            <a:off x="15582566" y="16019266"/>
            <a:ext cx="3672409" cy="307777"/>
          </a:xfrm>
          <a:prstGeom prst="rect">
            <a:avLst/>
          </a:prstGeom>
          <a:noFill/>
        </p:spPr>
        <p:txBody>
          <a:bodyPr wrap="square" rtlCol="0">
            <a:spAutoFit/>
          </a:bodyPr>
          <a:lstStyle/>
          <a:p>
            <a:r>
              <a:rPr lang="zh-TW" altLang="zh-TW" sz="1400" dirty="0"/>
              <a:t>線上遊戲休閒涉入敘述性統計分析結果</a:t>
            </a:r>
            <a:endParaRPr lang="zh-TW" altLang="en-US" sz="1400" dirty="0"/>
          </a:p>
        </p:txBody>
      </p:sp>
      <p:pic>
        <p:nvPicPr>
          <p:cNvPr id="1053" name="Picture 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78345" y="16417950"/>
            <a:ext cx="5400675" cy="2442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文字方塊 13"/>
          <p:cNvSpPr txBox="1"/>
          <p:nvPr/>
        </p:nvSpPr>
        <p:spPr>
          <a:xfrm>
            <a:off x="20878344" y="15994500"/>
            <a:ext cx="5400675" cy="307777"/>
          </a:xfrm>
          <a:prstGeom prst="rect">
            <a:avLst/>
          </a:prstGeom>
          <a:noFill/>
        </p:spPr>
        <p:txBody>
          <a:bodyPr wrap="square" rtlCol="0">
            <a:spAutoFit/>
          </a:bodyPr>
          <a:lstStyle/>
          <a:p>
            <a:r>
              <a:rPr lang="zh-TW" altLang="zh-TW" sz="1400" dirty="0">
                <a:latin typeface="+mj-ea"/>
                <a:ea typeface="+mj-ea"/>
              </a:rPr>
              <a:t>線上遊戲幸福感敘述性統計分析結果</a:t>
            </a:r>
            <a:endParaRPr lang="zh-TW" altLang="en-US" sz="1400" dirty="0">
              <a:latin typeface="+mj-ea"/>
              <a:ea typeface="+mj-ea"/>
            </a:endParaRPr>
          </a:p>
        </p:txBody>
      </p:sp>
      <p:sp>
        <p:nvSpPr>
          <p:cNvPr id="15" name="文字方塊 14"/>
          <p:cNvSpPr txBox="1"/>
          <p:nvPr/>
        </p:nvSpPr>
        <p:spPr>
          <a:xfrm>
            <a:off x="15657311" y="19154254"/>
            <a:ext cx="4579532" cy="307777"/>
          </a:xfrm>
          <a:prstGeom prst="rect">
            <a:avLst/>
          </a:prstGeom>
          <a:noFill/>
        </p:spPr>
        <p:txBody>
          <a:bodyPr wrap="square" rtlCol="0">
            <a:spAutoFit/>
          </a:bodyPr>
          <a:lstStyle/>
          <a:p>
            <a:r>
              <a:rPr lang="zh-TW" altLang="zh-TW" sz="1400" dirty="0"/>
              <a:t>網路成癮敘述性統計分析結果</a:t>
            </a:r>
            <a:endParaRPr lang="zh-TW" altLang="en-US" sz="1400" dirty="0"/>
          </a:p>
        </p:txBody>
      </p:sp>
      <p:sp>
        <p:nvSpPr>
          <p:cNvPr id="16" name="文字方塊 15"/>
          <p:cNvSpPr txBox="1"/>
          <p:nvPr/>
        </p:nvSpPr>
        <p:spPr>
          <a:xfrm>
            <a:off x="20868730" y="19124883"/>
            <a:ext cx="5400675" cy="307777"/>
          </a:xfrm>
          <a:prstGeom prst="rect">
            <a:avLst/>
          </a:prstGeom>
          <a:noFill/>
        </p:spPr>
        <p:txBody>
          <a:bodyPr wrap="square" rtlCol="0">
            <a:spAutoFit/>
          </a:bodyPr>
          <a:lstStyle/>
          <a:p>
            <a:r>
              <a:rPr lang="zh-TW" altLang="zh-TW" sz="1400" dirty="0"/>
              <a:t>網路成癮敘述性統計分析結果</a:t>
            </a:r>
            <a:endParaRPr lang="zh-TW" altLang="en-US" sz="1400" dirty="0"/>
          </a:p>
        </p:txBody>
      </p:sp>
      <p:sp>
        <p:nvSpPr>
          <p:cNvPr id="17" name="文字方塊 16"/>
          <p:cNvSpPr txBox="1"/>
          <p:nvPr/>
        </p:nvSpPr>
        <p:spPr>
          <a:xfrm>
            <a:off x="15582565" y="22250598"/>
            <a:ext cx="4870943" cy="307777"/>
          </a:xfrm>
          <a:prstGeom prst="rect">
            <a:avLst/>
          </a:prstGeom>
          <a:noFill/>
        </p:spPr>
        <p:txBody>
          <a:bodyPr wrap="square" rtlCol="0">
            <a:spAutoFit/>
          </a:bodyPr>
          <a:lstStyle/>
          <a:p>
            <a:r>
              <a:rPr lang="zh-TW" altLang="zh-TW" sz="1400" dirty="0"/>
              <a:t>不同性別對線上遊戲涉入、幸福感及網路成癮的差異性比較</a:t>
            </a:r>
            <a:endParaRPr lang="zh-TW" altLang="en-US" sz="1400" dirty="0"/>
          </a:p>
        </p:txBody>
      </p:sp>
      <p:sp>
        <p:nvSpPr>
          <p:cNvPr id="18" name="文字方塊 17"/>
          <p:cNvSpPr txBox="1"/>
          <p:nvPr/>
        </p:nvSpPr>
        <p:spPr>
          <a:xfrm>
            <a:off x="20859222" y="22244941"/>
            <a:ext cx="5400675" cy="307777"/>
          </a:xfrm>
          <a:prstGeom prst="rect">
            <a:avLst/>
          </a:prstGeom>
          <a:noFill/>
        </p:spPr>
        <p:txBody>
          <a:bodyPr wrap="square" rtlCol="0">
            <a:spAutoFit/>
          </a:bodyPr>
          <a:lstStyle/>
          <a:p>
            <a:r>
              <a:rPr lang="zh-TW" altLang="zh-TW" sz="1400" dirty="0"/>
              <a:t>不同教育程度對線上遊戲涉入、幸福感及網路成癮的差異性比較</a:t>
            </a:r>
            <a:endParaRPr lang="zh-TW" altLang="en-US" sz="1400" dirty="0"/>
          </a:p>
        </p:txBody>
      </p:sp>
      <p:sp>
        <p:nvSpPr>
          <p:cNvPr id="19" name="文字方塊 18"/>
          <p:cNvSpPr txBox="1"/>
          <p:nvPr/>
        </p:nvSpPr>
        <p:spPr>
          <a:xfrm>
            <a:off x="15595871" y="25346942"/>
            <a:ext cx="4578074" cy="523220"/>
          </a:xfrm>
          <a:prstGeom prst="rect">
            <a:avLst/>
          </a:prstGeom>
          <a:noFill/>
        </p:spPr>
        <p:txBody>
          <a:bodyPr wrap="square" rtlCol="0">
            <a:spAutoFit/>
          </a:bodyPr>
          <a:lstStyle/>
          <a:p>
            <a:r>
              <a:rPr lang="zh-TW" altLang="zh-TW" sz="1400" dirty="0"/>
              <a:t>不同教育程度對線上遊戲涉入、幸福感及網路成癮的差異性比較</a:t>
            </a:r>
            <a:endParaRPr lang="zh-TW" altLang="en-US" sz="1400" dirty="0"/>
          </a:p>
        </p:txBody>
      </p:sp>
      <p:sp>
        <p:nvSpPr>
          <p:cNvPr id="20" name="文字方塊 19"/>
          <p:cNvSpPr txBox="1"/>
          <p:nvPr/>
        </p:nvSpPr>
        <p:spPr>
          <a:xfrm>
            <a:off x="20878345" y="25346942"/>
            <a:ext cx="5330359" cy="523220"/>
          </a:xfrm>
          <a:prstGeom prst="rect">
            <a:avLst/>
          </a:prstGeom>
          <a:noFill/>
        </p:spPr>
        <p:txBody>
          <a:bodyPr wrap="square" rtlCol="0">
            <a:spAutoFit/>
          </a:bodyPr>
          <a:lstStyle/>
          <a:p>
            <a:r>
              <a:rPr lang="zh-TW" altLang="zh-TW" sz="1400" dirty="0"/>
              <a:t>不同年齡對線上遊戲涉入、幸福感及網路成癮的差異性比較</a:t>
            </a:r>
            <a:r>
              <a:rPr lang="en-US" altLang="zh-TW" sz="1400" dirty="0"/>
              <a:t/>
            </a:r>
            <a:br>
              <a:rPr lang="en-US" altLang="zh-TW" sz="1400" dirty="0"/>
            </a:br>
            <a:endParaRPr lang="zh-TW" altLang="en-US" sz="1400" dirty="0"/>
          </a:p>
        </p:txBody>
      </p:sp>
      <p:sp>
        <p:nvSpPr>
          <p:cNvPr id="21" name="文字方塊 20"/>
          <p:cNvSpPr txBox="1"/>
          <p:nvPr/>
        </p:nvSpPr>
        <p:spPr>
          <a:xfrm>
            <a:off x="15551872" y="28371278"/>
            <a:ext cx="4591221" cy="523220"/>
          </a:xfrm>
          <a:prstGeom prst="rect">
            <a:avLst/>
          </a:prstGeom>
          <a:noFill/>
        </p:spPr>
        <p:txBody>
          <a:bodyPr wrap="square" rtlCol="0">
            <a:spAutoFit/>
          </a:bodyPr>
          <a:lstStyle/>
          <a:p>
            <a:r>
              <a:rPr lang="zh-TW" altLang="zh-TW" sz="1400" dirty="0"/>
              <a:t>不同年齡對線上遊戲涉入、幸福感及網路成癮的差異性比較</a:t>
            </a:r>
            <a:endParaRPr lang="zh-TW" altLang="en-US" sz="1400" dirty="0"/>
          </a:p>
        </p:txBody>
      </p:sp>
    </p:spTree>
    <p:extLst>
      <p:ext uri="{BB962C8B-B14F-4D97-AF65-F5344CB8AC3E}">
        <p14:creationId xmlns:p14="http://schemas.microsoft.com/office/powerpoint/2010/main" val="262408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366</TotalTime>
  <Words>983</Words>
  <Application>Microsoft Office PowerPoint</Application>
  <PresentationFormat>自訂</PresentationFormat>
  <Paragraphs>108</Paragraphs>
  <Slides>1</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vt:i4>
      </vt:variant>
    </vt:vector>
  </HeadingPairs>
  <TitlesOfParts>
    <vt:vector size="3" baseType="lpstr">
      <vt:lpstr>Office 佈景主題</vt:lpstr>
      <vt:lpstr>Visio</vt:lpstr>
      <vt:lpstr>專題名稱:青少年線上遊戲休閒涉入與幸福感相關性之研究: 以網路成癮為調節因素 作者:余雲斌、王佑呈、廖奕涵、李佳彥、施佳盈、蔡明恩 指導老師:謝惠紅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阿里山特富野部落居民生態旅遊認知與發展生態旅遊態度之研究</dc:title>
  <dc:creator>Chen</dc:creator>
  <cp:lastModifiedBy>user</cp:lastModifiedBy>
  <cp:revision>62</cp:revision>
  <dcterms:created xsi:type="dcterms:W3CDTF">2014-06-06T00:40:26Z</dcterms:created>
  <dcterms:modified xsi:type="dcterms:W3CDTF">2017-06-05T06:06:58Z</dcterms:modified>
</cp:coreProperties>
</file>