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handoutMasterIdLst>
    <p:handoutMasterId r:id="rId18"/>
  </p:handoutMasterIdLst>
  <p:sldIdLst>
    <p:sldId id="256" r:id="rId2"/>
    <p:sldId id="257" r:id="rId3"/>
    <p:sldId id="272" r:id="rId4"/>
    <p:sldId id="262" r:id="rId5"/>
    <p:sldId id="266" r:id="rId6"/>
    <p:sldId id="263" r:id="rId7"/>
    <p:sldId id="259" r:id="rId8"/>
    <p:sldId id="260" r:id="rId9"/>
    <p:sldId id="261" r:id="rId10"/>
    <p:sldId id="268" r:id="rId11"/>
    <p:sldId id="267" r:id="rId12"/>
    <p:sldId id="269" r:id="rId13"/>
    <p:sldId id="264" r:id="rId14"/>
    <p:sldId id="270" r:id="rId15"/>
    <p:sldId id="265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1A7D3600-53D8-438D-9267-4001883837DF}">
          <p14:sldIdLst>
            <p14:sldId id="256"/>
            <p14:sldId id="257"/>
            <p14:sldId id="272"/>
            <p14:sldId id="262"/>
            <p14:sldId id="266"/>
            <p14:sldId id="263"/>
            <p14:sldId id="259"/>
          </p14:sldIdLst>
        </p14:section>
        <p14:section name="未命名的章節" id="{534B55FB-8572-47A1-883F-CFF70AC1B552}">
          <p14:sldIdLst>
            <p14:sldId id="260"/>
            <p14:sldId id="261"/>
            <p14:sldId id="268"/>
            <p14:sldId id="267"/>
            <p14:sldId id="269"/>
            <p14:sldId id="264"/>
            <p14:sldId id="270"/>
            <p14:sldId id="265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BBA82-7DD8-4E91-B3BE-622FFB4DA76A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64980-A2E9-476A-9629-3F2754955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1497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2/18/2020</a:t>
            </a:fld>
            <a:endParaRPr 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pPr algn="r" eaLnBrk="1" latinLnBrk="0" hangingPunct="1"/>
            <a:endParaRPr kumimoji="0" lang="zh-CN" alt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ctr" eaLnBrk="1" latinLnBrk="0" hangingPunct="1"/>
            <a:fld id="{6D95434A-1094-4C26-ADA4-1AB6210859AE}" type="slidenum">
              <a:rPr kumimoji="0" lang="en-US" smtClean="0"/>
              <a:pPr algn="ctr" eaLnBrk="1" latinLnBrk="0" hangingPunct="1"/>
              <a:t>‹#›</a:t>
            </a:fld>
            <a:endParaRPr kumimoji="0" lang="zh-CN" altLang="en-US" b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2/18/2020</a:t>
            </a:fld>
            <a:endParaRPr 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 algn="r" eaLnBrk="1" latinLnBrk="0" hangingPunct="1"/>
            <a:endParaRPr kumimoji="0" lang="zh-CN" alt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 algn="ctr" eaLnBrk="1" latinLnBrk="0" hangingPunct="1"/>
            <a:fld id="{6D95434A-1094-4C26-ADA4-1AB6210859AE}" type="slidenum">
              <a:rPr kumimoji="0" lang="en-US" smtClean="0"/>
              <a:pPr algn="ctr" eaLnBrk="1" latinLnBrk="0" hangingPunct="1"/>
              <a:t>‹#›</a:t>
            </a:fld>
            <a:endParaRPr kumimoji="0" lang="zh-CN" altLang="en-US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2" grpId="0" autoUpdateAnimBg="0"/>
    </p:bldLst>
  </p:timing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79712" y="2924944"/>
            <a:ext cx="6728792" cy="1656184"/>
          </a:xfrm>
        </p:spPr>
        <p:txBody>
          <a:bodyPr/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題目：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台南市社區銀髮族年齡、肺活量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與健康體適能之相關性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分析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小組成員：</a:t>
            </a:r>
            <a:endParaRPr lang="zh-TW" altLang="en-US" sz="2400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1143000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台灣首府大學休閒管理系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度期末專題報告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658012" y="2696523"/>
            <a:ext cx="7895168" cy="3972837"/>
            <a:chOff x="791483" y="2522523"/>
            <a:chExt cx="7355205" cy="382882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113" y="2522523"/>
              <a:ext cx="7182313" cy="2693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83" y="4874016"/>
              <a:ext cx="7355205" cy="1477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6705600" cy="60960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結果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-2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68176" y="1844824"/>
            <a:ext cx="6248400" cy="38401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(2)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女性銀髮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族之年齡、身體質量指數、心肺耐力、肌力及肌耐力、柔軟度與肺活量間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相關性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231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705600" cy="822920"/>
          </a:xfrm>
        </p:spPr>
        <p:txBody>
          <a:bodyPr/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結果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-3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63688" y="1700808"/>
            <a:ext cx="7151712" cy="504056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男性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銀髮族之年齡、身體質量指數、心肺耐力、肌力及肌耐力、柔軟度與肺活量間相關性</a:t>
            </a:r>
            <a:endParaRPr lang="en-US" altLang="zh-TW" dirty="0">
              <a:latin typeface="Times New Roman" pitchFamily="18" charset="0"/>
              <a:ea typeface="標楷體" pitchFamily="65" charset="-120"/>
            </a:endParaRPr>
          </a:p>
          <a:p>
            <a:endParaRPr lang="zh-TW" altLang="en-US" sz="2400" dirty="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29" y="2204864"/>
            <a:ext cx="8343927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41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705600" cy="60960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結果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-4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35696" y="1628800"/>
            <a:ext cx="7079704" cy="936104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整體銀髮族之年齡、身體質量指數、心肺耐力、肌力及肌耐力、柔軟度與肺活量間之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相關性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34" y="2492896"/>
            <a:ext cx="8000822" cy="4365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39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6705600" cy="60960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討論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79711" y="1834807"/>
            <a:ext cx="7170937" cy="4762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(1)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本研究發現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女性銀髮族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在心肺耐力、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肌力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及肌耐力與肺活量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表現明顯不如男性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銀髮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族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，此研究結果與秦毛漁等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人的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研究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雷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同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秦毛漁等，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2007)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，推測可能與男性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銀髮族平時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較有固定規律運動及能培養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運動休閒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習慣有關，對自身之心肺功能與肌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耐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力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強度有良好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保養。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(2)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男女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銀髮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族年齡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層愈高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其相對應之肺活量、心肺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耐力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、肌力及肌耐力與柔軟度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表現愈差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相關性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皆為顯著的負相關，然而較特殊的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是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女性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在負相關的程度上更比男性來的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強烈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。此外女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銀髮族坐椅體前彎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伸展長度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跟肺活量及六分鐘快走距離皆呈現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正相關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現象，男銀髮族卻無此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情況。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86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705600" cy="60960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討論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續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8600" y="1340768"/>
            <a:ext cx="8686800" cy="52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(3)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在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考量整體銀髮族情況下，觀察並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分析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其年齡、肺活量、身體質量指數、心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肺耐力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、肌力及肌耐力與柔軟度間相關性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，發現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年齡愈高之銀髮族其對應之肺活量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、與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健康體適能四項生理指標亦隨之愈差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，說明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了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年齡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對銀髮族的健康體適能與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肺活量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的影響是無法避免的，此研究結果與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許多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研究相同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吳英黛等，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2001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；林光華等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2005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；秦毛漁等，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2007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；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陳凱華等，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2003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；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Chang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, 2003;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</a:rPr>
              <a:t>Rikli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 &amp; Jones, 1999b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(4)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觀察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在坐椅體前彎伸展長度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跟肺活量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與六分鐘快走距離的相關性分析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、以及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身體質量指數與六分鐘快走距離間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的相關性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分析，男女性銀髮族產生不同之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相關性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結構，在女銀髮族皆呈顯著相關性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，而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男銀髮族則皆無顯著相關存在；然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在此兩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族群都有著差異不大的研究樣本數的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條件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下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，說明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了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兩種族群在健康體適能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的相關性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結構上確實有其異質性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，是本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研究另一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項之重大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發現。</a:t>
            </a:r>
            <a:endParaRPr lang="zh-TW" altLang="en-US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139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863680" cy="60960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建議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(1)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女性年齡與各項體適能指標呈現負相關的程度比男性嚴重，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建議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年齡高的女性銀髮族應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積極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促進個人心肺功能與肌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耐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力之保健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，並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培養符合自身運動習慣與良好的休閒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運動型態。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(2)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女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銀髮族坐椅體前彎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伸展長度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跟肺活量及六分鐘快走距離皆呈現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正相關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現象，男銀髮族卻無此情況，亦是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未來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值得探討之方向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(3)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建議相關此類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族群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研究者，當以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性別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為分層因素，分別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分析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不同性別銀髮族在體適能之表現，以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避免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性別因素對研究結果之干擾，以利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研究之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效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55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98830"/>
            <a:ext cx="5760640" cy="4320480"/>
          </a:xfrm>
          <a:prstGeom prst="rect">
            <a:avLst/>
          </a:prstGeom>
        </p:spPr>
      </p:pic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687252" y="404664"/>
            <a:ext cx="6705600" cy="60960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/>
              <a:t>Thank you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8517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705600" cy="60960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簡介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8600" y="1268760"/>
            <a:ext cx="8686800" cy="5029200"/>
          </a:xfrm>
        </p:spPr>
        <p:txBody>
          <a:bodyPr>
            <a:normAutofit lnSpcReduction="10000"/>
          </a:bodyPr>
          <a:lstStyle/>
          <a:p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近年來台灣人口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結構老化的速度相當快速，並逐漸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形成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高齡化的銀髮社會，在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2008 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年底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65 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歲以上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人口比率更是達到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10.4%(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內政部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統計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處，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2009)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，且早在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1993 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年已達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7%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以上並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符合由世界衛生組織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(WHO)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定義的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老化國家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之標準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黃坤得、黃瓊慧，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2001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；劉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影梅等，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</a:rPr>
              <a:t>1998)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，因此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，如何保健銀髮族的體能，減緩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老化所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帶來的不適，進而促進銀髮族的生活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品質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，成為全球性的熱門探討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議題。</a:t>
            </a:r>
            <a:endParaRPr lang="en-US" altLang="zh-TW" sz="2600" dirty="0" smtClean="0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為了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瞭解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與評估老人體能狀況，許多學者發展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出俱備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信、效度之測量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工具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蕭伃伶、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劉淑娟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2004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；</a:t>
            </a:r>
            <a:r>
              <a:rPr lang="en-US" altLang="zh-TW" sz="2600" dirty="0" err="1">
                <a:latin typeface="Times New Roman" pitchFamily="18" charset="0"/>
                <a:ea typeface="標楷體" pitchFamily="65" charset="-120"/>
              </a:rPr>
              <a:t>Caspersen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, Powell, &amp; 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</a:rPr>
              <a:t>Christenson,1985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; Collins, Rooney, Smalley, &amp; 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</a:rPr>
              <a:t>Havens,</a:t>
            </a:r>
            <a:r>
              <a:rPr lang="fi-FI" altLang="zh-TW" sz="2600" dirty="0" smtClean="0">
                <a:latin typeface="Times New Roman" pitchFamily="18" charset="0"/>
                <a:ea typeface="標楷體" pitchFamily="65" charset="-120"/>
              </a:rPr>
              <a:t>2004</a:t>
            </a:r>
            <a:r>
              <a:rPr lang="fi-FI" altLang="zh-TW" sz="2600" dirty="0">
                <a:latin typeface="Times New Roman" pitchFamily="18" charset="0"/>
                <a:ea typeface="標楷體" pitchFamily="65" charset="-120"/>
              </a:rPr>
              <a:t>; Rikli &amp; Jones, 1999a; Rikli &amp; </a:t>
            </a:r>
            <a:r>
              <a:rPr lang="fi-FI" altLang="zh-TW" sz="2600" dirty="0" smtClean="0">
                <a:latin typeface="Times New Roman" pitchFamily="18" charset="0"/>
                <a:ea typeface="標楷體" pitchFamily="65" charset="-120"/>
              </a:rPr>
              <a:t>Jones,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</a:rPr>
              <a:t>2001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，以評量老人的健康體適能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狀態。</a:t>
            </a:r>
            <a:endParaRPr lang="zh-TW" altLang="en-US" sz="2600" dirty="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705600" cy="60960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簡介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續</a:t>
            </a:r>
            <a:endParaRPr lang="zh-TW" altLang="en-US" sz="4000" b="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為了解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相關研究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變項對銀髮族健康體適能的影響，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國內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探討銀髮族健康體適能的文獻，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大部份針對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性別、年齡、運動習慣、運動頻率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、運動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強度、及運動知識等項目各別進行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探討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吳英黛等，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2001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；林光華等，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2005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；秦毛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漁等，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2007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；陳凱華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等，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2003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很少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有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研究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著墨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於男女性銀髮族的健康體適能，在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本質上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是否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分屬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或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來自兩個不同族群的分布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，故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本文試圖透過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分析其不同性別族群與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整體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族群於年齡與健康體適能間之相關性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結構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，來說明其異質分布狀況之存在。</a:t>
            </a:r>
          </a:p>
        </p:txBody>
      </p:sp>
    </p:spTree>
    <p:extLst>
      <p:ext uri="{BB962C8B-B14F-4D97-AF65-F5344CB8AC3E}">
        <p14:creationId xmlns:p14="http://schemas.microsoft.com/office/powerpoint/2010/main" val="261053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705600" cy="60960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研究目的與問題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35696" y="1844824"/>
            <a:ext cx="7079704" cy="4525144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本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研究之目的在</a:t>
            </a:r>
            <a:r>
              <a:rPr lang="zh-TW" altLang="en-US" sz="2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了解社區銀髮族之</a:t>
            </a:r>
            <a:r>
              <a:rPr lang="zh-TW" altLang="en-US" sz="2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年齡</a:t>
            </a:r>
            <a:r>
              <a:rPr lang="zh-TW" altLang="en-US" sz="2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、肺活量與健康體適能間相關性</a:t>
            </a:r>
            <a:r>
              <a:rPr lang="zh-TW" altLang="en-US" sz="2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關係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。期望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突顯並說明男女性銀髮族群應屬</a:t>
            </a:r>
            <a:r>
              <a:rPr lang="zh-TW" altLang="en-US" sz="2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不同族群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，在其相關健康體適能檢測項目的分析研究上，</a:t>
            </a:r>
            <a:r>
              <a:rPr lang="zh-TW" altLang="en-US" sz="2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應以視為不同族群分開探討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，不僅能獲得更精確之研究結果，對後續的研究解釋上，更能依據其</a:t>
            </a:r>
            <a:r>
              <a:rPr lang="zh-TW" altLang="en-US" sz="2600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所</a:t>
            </a:r>
            <a:r>
              <a:rPr lang="zh-TW" altLang="en-US" sz="2600" dirty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</a:rPr>
              <a:t>屬性別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給予建議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2600" dirty="0" smtClean="0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主要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探討重點大致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分為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：</a:t>
            </a:r>
            <a:endParaRPr lang="en-US" altLang="zh-TW" sz="2600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600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1)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探討</a:t>
            </a:r>
            <a:r>
              <a:rPr lang="zh-TW" altLang="en-US" sz="2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不同</a:t>
            </a:r>
            <a:r>
              <a:rPr lang="zh-TW" altLang="en-US" sz="2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性別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銀髮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族在肺活量與健康體適能表現之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差異。</a:t>
            </a:r>
            <a:endParaRPr lang="zh-TW" altLang="en-US" sz="2600" dirty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(2)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分別考慮</a:t>
            </a:r>
            <a:r>
              <a:rPr lang="zh-TW" altLang="en-US" sz="2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男女性別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於</a:t>
            </a:r>
            <a:r>
              <a:rPr lang="zh-TW" altLang="en-US" sz="2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銀髮族年齡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zh-TW" altLang="en-US" sz="2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肺活量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與</a:t>
            </a:r>
            <a:r>
              <a:rPr lang="zh-TW" altLang="en-US" sz="2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健康體適能間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之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相關性。</a:t>
            </a:r>
            <a:endParaRPr lang="en-US" altLang="zh-TW" sz="2600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600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3)</a:t>
            </a:r>
            <a:r>
              <a:rPr lang="zh-TW" altLang="en-US" sz="2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整體銀髮</a:t>
            </a:r>
            <a:r>
              <a:rPr lang="zh-TW" altLang="en-US" sz="2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族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於</a:t>
            </a:r>
            <a:r>
              <a:rPr lang="zh-TW" altLang="en-US" sz="2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年齡、肺活量與健康體適能間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相關性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之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描述。</a:t>
            </a:r>
            <a:endParaRPr lang="en-US" altLang="zh-TW" sz="2600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sz="2600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31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6705600" cy="60960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研究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目的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續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研究目的可歸納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如下三點：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1)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分析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比較男女銀髮族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身體質量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指數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、心肺耐力、肌力及肌耐力、柔軟度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與肺活量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之表現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差異。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2)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在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相同性別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情況下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，分析銀髮族之年齡、身體質量指數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、心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肺耐力、肌力及肌耐力、柔軟度與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肺活量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間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相關性。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3)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整體銀髮族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之年齡、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身體質量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指數、心肺耐力、肌力及肌耐力、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柔軟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度與肺活量間之相關性分析。</a:t>
            </a:r>
          </a:p>
        </p:txBody>
      </p:sp>
    </p:spTree>
    <p:extLst>
      <p:ext uri="{BB962C8B-B14F-4D97-AF65-F5344CB8AC3E}">
        <p14:creationId xmlns:p14="http://schemas.microsoft.com/office/powerpoint/2010/main" val="62490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705600" cy="60960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研究範圍與限制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7704" y="1700808"/>
            <a:ext cx="7102624" cy="5157192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研究對象與範圍：</a:t>
            </a:r>
            <a:endParaRPr lang="en-US" altLang="zh-TW" sz="2600" dirty="0" smtClean="0">
              <a:latin typeface="Times New Roman" pitchFamily="18" charset="0"/>
              <a:ea typeface="標楷體" pitchFamily="65" charset="-120"/>
            </a:endParaRPr>
          </a:p>
          <a:p>
            <a:pPr lvl="1"/>
            <a:r>
              <a:rPr lang="zh-TW" altLang="en-US" sz="2500" dirty="0" smtClean="0">
                <a:latin typeface="Times New Roman" pitchFamily="18" charset="0"/>
                <a:ea typeface="標楷體" pitchFamily="65" charset="-120"/>
              </a:rPr>
              <a:t>研究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</a:rPr>
              <a:t>對象以居住台南市之社區長者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</a:rPr>
              <a:t>為主。</a:t>
            </a:r>
            <a:endParaRPr lang="en-US" altLang="zh-TW" sz="2500" dirty="0" smtClean="0">
              <a:latin typeface="Times New Roman" pitchFamily="18" charset="0"/>
              <a:ea typeface="標楷體" pitchFamily="65" charset="-120"/>
            </a:endParaRPr>
          </a:p>
          <a:p>
            <a:pPr lvl="1"/>
            <a:r>
              <a:rPr lang="zh-TW" altLang="en-US" sz="2500" dirty="0" smtClean="0">
                <a:latin typeface="Times New Roman" pitchFamily="18" charset="0"/>
                <a:ea typeface="標楷體" pitchFamily="65" charset="-120"/>
              </a:rPr>
              <a:t>合計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</a:rPr>
              <a:t>完成調查與施測之人數為</a:t>
            </a:r>
            <a:r>
              <a:rPr lang="en-US" altLang="zh-TW" sz="25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282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</a:rPr>
              <a:t>人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</a:rPr>
              <a:t>，其中女性有</a:t>
            </a:r>
            <a:r>
              <a:rPr lang="en-US" altLang="zh-TW" sz="25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152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</a:rPr>
              <a:t>人，男性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</a:rPr>
              <a:t>有</a:t>
            </a:r>
            <a:r>
              <a:rPr lang="en-US" altLang="zh-TW" sz="25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130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</a:rPr>
              <a:t>人。</a:t>
            </a:r>
            <a:endParaRPr lang="en-US" altLang="zh-TW" sz="2500" dirty="0" smtClean="0">
              <a:latin typeface="Times New Roman" pitchFamily="18" charset="0"/>
              <a:ea typeface="標楷體" pitchFamily="65" charset="-120"/>
            </a:endParaRPr>
          </a:p>
          <a:p>
            <a:pPr lvl="1"/>
            <a:r>
              <a:rPr lang="zh-TW" altLang="en-US" sz="2500" dirty="0" smtClean="0">
                <a:latin typeface="Times New Roman" pitchFamily="18" charset="0"/>
                <a:ea typeface="標楷體" pitchFamily="65" charset="-120"/>
              </a:rPr>
              <a:t>收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</a:rPr>
              <a:t>案對象為能配合健康體適能檢測、能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</a:rPr>
              <a:t>與研究者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</a:rPr>
              <a:t>溝通、且年齡滿</a:t>
            </a:r>
            <a:r>
              <a:rPr lang="en-US" altLang="zh-TW" sz="25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65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</a:rPr>
              <a:t>歲至</a:t>
            </a:r>
            <a:r>
              <a:rPr lang="en-US" altLang="zh-TW" sz="25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79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</a:rPr>
              <a:t>歲之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</a:rPr>
              <a:t>社區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</a:rPr>
              <a:t>銀髮族老人，並排除醫生建議不宜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</a:rPr>
              <a:t>運動者。</a:t>
            </a:r>
            <a:endParaRPr lang="en-US" altLang="zh-TW" sz="2500" dirty="0" smtClean="0">
              <a:latin typeface="Times New Roman" pitchFamily="18" charset="0"/>
              <a:ea typeface="標楷體" pitchFamily="65" charset="-120"/>
            </a:endParaRPr>
          </a:p>
          <a:p>
            <a:pPr lvl="1"/>
            <a:r>
              <a:rPr lang="zh-TW" altLang="en-US" sz="2500" dirty="0" smtClean="0">
                <a:latin typeface="Times New Roman" pitchFamily="18" charset="0"/>
                <a:ea typeface="標楷體" pitchFamily="65" charset="-120"/>
              </a:rPr>
              <a:t>本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</a:rPr>
              <a:t>研究收案期間自</a:t>
            </a:r>
            <a:r>
              <a:rPr lang="en-US" altLang="zh-TW" sz="25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2007</a:t>
            </a:r>
            <a:r>
              <a:rPr lang="zh-TW" altLang="en-US" sz="25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年</a:t>
            </a:r>
            <a:r>
              <a:rPr lang="en-US" altLang="zh-TW" sz="25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7</a:t>
            </a:r>
            <a:r>
              <a:rPr lang="zh-TW" altLang="en-US" sz="25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月</a:t>
            </a:r>
            <a:r>
              <a:rPr lang="zh-TW" altLang="en-US" sz="25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至</a:t>
            </a:r>
            <a:r>
              <a:rPr lang="en-US" altLang="zh-TW" sz="25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9</a:t>
            </a:r>
            <a:r>
              <a:rPr lang="zh-TW" altLang="en-US" sz="25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月</a:t>
            </a:r>
            <a:r>
              <a:rPr lang="zh-TW" altLang="en-US" sz="25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止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2500" dirty="0" smtClean="0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限制：</a:t>
            </a:r>
            <a:endParaRPr lang="en-US" altLang="zh-TW" sz="2600" dirty="0" smtClean="0">
              <a:latin typeface="Times New Roman" pitchFamily="18" charset="0"/>
              <a:ea typeface="標楷體" pitchFamily="65" charset="-120"/>
            </a:endParaRPr>
          </a:p>
          <a:p>
            <a:pPr lvl="1"/>
            <a:r>
              <a:rPr lang="zh-TW" altLang="en-US" sz="2500" dirty="0" smtClean="0">
                <a:latin typeface="Times New Roman" pitchFamily="18" charset="0"/>
                <a:ea typeface="標楷體" pitchFamily="65" charset="-120"/>
              </a:rPr>
              <a:t>主要僅以台南市區老人為研究對象，無法涵蓋其他區域老人之體適能狀況。</a:t>
            </a:r>
            <a:endParaRPr lang="en-US" altLang="zh-TW" sz="2500" dirty="0" smtClean="0">
              <a:latin typeface="Times New Roman" pitchFamily="18" charset="0"/>
              <a:ea typeface="標楷體" pitchFamily="65" charset="-120"/>
            </a:endParaRPr>
          </a:p>
          <a:p>
            <a:pPr lvl="1"/>
            <a:r>
              <a:rPr lang="zh-TW" altLang="en-US" sz="2500" dirty="0">
                <a:latin typeface="Times New Roman" pitchFamily="18" charset="0"/>
                <a:ea typeface="標楷體" pitchFamily="65" charset="-120"/>
              </a:rPr>
              <a:t>無法推估不願接測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</a:rPr>
              <a:t>檢測族群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</a:rPr>
              <a:t>的銀髮族之體適能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</a:rPr>
              <a:t>狀況。</a:t>
            </a:r>
            <a:endParaRPr lang="zh-TW" altLang="en-US" sz="2500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94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705600" cy="609600"/>
          </a:xfrm>
        </p:spPr>
        <p:txBody>
          <a:bodyPr/>
          <a:lstStyle/>
          <a:p>
            <a:r>
              <a:rPr lang="zh-TW" altLang="en-US" sz="3200" dirty="0"/>
              <a:t>研究方法</a:t>
            </a:r>
            <a:r>
              <a:rPr lang="en-US" altLang="zh-TW" sz="3200" dirty="0"/>
              <a:t>-</a:t>
            </a:r>
            <a:r>
              <a:rPr lang="zh-TW" altLang="en-US" sz="3200" dirty="0" smtClean="0"/>
              <a:t>研究工具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35696" y="1628800"/>
            <a:ext cx="7079704" cy="4928592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本文研究工具共有</a:t>
            </a:r>
            <a:r>
              <a:rPr lang="zh-TW" altLang="en-US" sz="2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基本資料調查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及</a:t>
            </a:r>
            <a:r>
              <a:rPr lang="zh-TW" altLang="en-US" sz="2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健康</a:t>
            </a:r>
            <a:r>
              <a:rPr lang="zh-TW" altLang="en-US" sz="2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體適能檢測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兩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部份。</a:t>
            </a:r>
            <a:endParaRPr lang="en-US" altLang="zh-TW" sz="2600" dirty="0" smtClean="0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健康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體適能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部份參考</a:t>
            </a:r>
            <a:r>
              <a:rPr lang="en-US" altLang="zh-TW" sz="2600" dirty="0" err="1">
                <a:latin typeface="Times New Roman" pitchFamily="18" charset="0"/>
                <a:ea typeface="標楷體" pitchFamily="65" charset="-120"/>
              </a:rPr>
              <a:t>Rikli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和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Jones(2001)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老人體能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檢測手冊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(senior fitness </a:t>
            </a:r>
            <a:r>
              <a:rPr lang="en-US" altLang="zh-TW" sz="2600" dirty="0" err="1">
                <a:latin typeface="Times New Roman" pitchFamily="18" charset="0"/>
                <a:ea typeface="標楷體" pitchFamily="65" charset="-120"/>
              </a:rPr>
              <a:t>test,SET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，該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手冊已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廣泛運用於老人健康體適能之施測並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擁有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良好之效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度。</a:t>
            </a:r>
            <a:endParaRPr lang="en-US" altLang="zh-TW" sz="2600" dirty="0" smtClean="0">
              <a:latin typeface="Times New Roman" pitchFamily="18" charset="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主要檢測項目有心肺耐力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、肌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力及肌耐力與柔軟度，在肌力及肌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耐力方面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的測量，則以為時三十秒的連續坐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椅站立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次數來評估，在柔軟度方面的測量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，則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以坐椅體前彎的伸展長度來評估，以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腳尖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為基準超過腳尖為正伸展長度，若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無法超過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腳尖則為負伸展長度，在心肺耐力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方面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的測量，則以為時六分鐘的快走距離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來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評估；此外，更以測量肺活量精密儀器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為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每一位長者進行肺活量之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檢測。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基本資料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調查以個人基本屬性資料為主，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包括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：出生年月、性別、身高與體重等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sz="2600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76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705600" cy="609600"/>
          </a:xfrm>
        </p:spPr>
        <p:txBody>
          <a:bodyPr/>
          <a:lstStyle/>
          <a:p>
            <a:r>
              <a:rPr lang="zh-TW" altLang="en-US" sz="3200" dirty="0"/>
              <a:t>研究方法</a:t>
            </a:r>
            <a:r>
              <a:rPr lang="en-US" altLang="zh-TW" sz="3200" dirty="0"/>
              <a:t>-</a:t>
            </a:r>
            <a:r>
              <a:rPr lang="zh-TW" altLang="en-US" sz="3200" dirty="0" smtClean="0"/>
              <a:t>研究程序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35696" y="1700808"/>
            <a:ext cx="7079704" cy="46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(1)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分析比較男女銀髮族身體質量指數、心肺耐力、肌力及肌耐力、柔軟度與肺活量之表現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差異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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t</a:t>
            </a:r>
            <a:r>
              <a:rPr lang="zh-TW" altLang="en-US" sz="2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檢定，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以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瞭解兩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族群在健康體適能與肺活量之分布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情形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，並做為分開兩族群分析探討之基礎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2600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(2)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在相同性別情況下，分析銀髮族之年齡、身體質量指數、心肺耐力、肌力及肌耐力、柔軟度與肺活量間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相關性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</a:t>
            </a:r>
            <a:r>
              <a:rPr lang="zh-TW" altLang="en-US" sz="2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皮爾森積</a:t>
            </a:r>
            <a:r>
              <a:rPr lang="zh-TW" altLang="en-US" sz="2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差相關</a:t>
            </a:r>
            <a:r>
              <a:rPr lang="zh-TW" altLang="en-US" sz="2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係數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Pearson’s product moment 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</a:rPr>
              <a:t>correlation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</a:rPr>
              <a:t>coefficient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估算，以瞭解男女銀髮族在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年齡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、肺活量與健康體適能間相關性，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是否有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結構上之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差異。</a:t>
            </a:r>
            <a:endParaRPr lang="en-US" altLang="zh-TW" sz="2600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600" dirty="0">
                <a:latin typeface="Times New Roman" pitchFamily="18" charset="0"/>
                <a:ea typeface="標楷體" pitchFamily="65" charset="-120"/>
              </a:rPr>
              <a:t>(3)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整體銀髮族之年齡、身體質量指數、心肺耐力、肌力及肌耐力、柔軟度與肺活量間之相關性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分析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</a:t>
            </a:r>
            <a:r>
              <a:rPr lang="zh-TW" altLang="en-US" sz="2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皮爾森積</a:t>
            </a:r>
            <a:r>
              <a:rPr lang="zh-TW" altLang="en-US" sz="2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差相關係數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進行估算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</a:rPr>
              <a:t>，以瞭解整體銀髮族在研究變項間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之相關性。</a:t>
            </a:r>
            <a:endParaRPr lang="zh-TW" altLang="en-US" sz="2600" dirty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600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600" dirty="0" smtClean="0">
              <a:latin typeface="Times New Roman" pitchFamily="18" charset="0"/>
              <a:ea typeface="標楷體" pitchFamily="65" charset="-120"/>
            </a:endParaRPr>
          </a:p>
          <a:p>
            <a:endParaRPr lang="en-US" altLang="zh-TW" sz="2600" dirty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600" dirty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600" dirty="0">
              <a:latin typeface="Times New Roman" pitchFamily="18" charset="0"/>
              <a:ea typeface="標楷體" pitchFamily="65" charset="-120"/>
            </a:endParaRPr>
          </a:p>
          <a:p>
            <a:endParaRPr lang="zh-TW" altLang="en-US" sz="2600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405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705600" cy="60960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結果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-1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35696" y="1628801"/>
            <a:ext cx="7079704" cy="23042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2300" dirty="0" smtClean="0"/>
              <a:t>(1)</a:t>
            </a:r>
            <a:r>
              <a:rPr lang="zh-TW" altLang="en-US" sz="2300" dirty="0">
                <a:latin typeface="Times New Roman" pitchFamily="18" charset="0"/>
                <a:ea typeface="標楷體" pitchFamily="65" charset="-120"/>
              </a:rPr>
              <a:t>男女銀髮族身體質量指數、心肺耐力、肌力及肌耐力、柔軟度與肺活量之表現</a:t>
            </a:r>
            <a:r>
              <a:rPr lang="zh-TW" altLang="en-US" sz="2300" dirty="0" smtClean="0">
                <a:latin typeface="Times New Roman" pitchFamily="18" charset="0"/>
                <a:ea typeface="標楷體" pitchFamily="65" charset="-120"/>
              </a:rPr>
              <a:t>差異</a:t>
            </a:r>
            <a:endParaRPr lang="en-US" altLang="zh-TW" sz="2300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Times New Roman" pitchFamily="18" charset="0"/>
                <a:ea typeface="標楷體" pitchFamily="65" charset="-120"/>
              </a:rPr>
              <a:t>	</a:t>
            </a:r>
            <a:r>
              <a:rPr lang="zh-TW" altLang="en-US" sz="2100" dirty="0" smtClean="0">
                <a:latin typeface="Times New Roman" pitchFamily="18" charset="0"/>
                <a:ea typeface="標楷體" pitchFamily="65" charset="-120"/>
              </a:rPr>
              <a:t>男性銀髮</a:t>
            </a:r>
            <a:r>
              <a:rPr lang="zh-TW" altLang="en-US" sz="2100" dirty="0">
                <a:latin typeface="Times New Roman" pitchFamily="18" charset="0"/>
                <a:ea typeface="標楷體" pitchFamily="65" charset="-120"/>
              </a:rPr>
              <a:t>族在心肺耐力、肌力及肌耐力與</a:t>
            </a:r>
            <a:r>
              <a:rPr lang="zh-TW" altLang="en-US" sz="2100" dirty="0" smtClean="0">
                <a:latin typeface="Times New Roman" pitchFamily="18" charset="0"/>
                <a:ea typeface="標楷體" pitchFamily="65" charset="-120"/>
              </a:rPr>
              <a:t>肺活量</a:t>
            </a:r>
            <a:r>
              <a:rPr lang="zh-TW" altLang="en-US" sz="2100" dirty="0">
                <a:latin typeface="Times New Roman" pitchFamily="18" charset="0"/>
                <a:ea typeface="標楷體" pitchFamily="65" charset="-120"/>
              </a:rPr>
              <a:t>的表現較女性銀髮族為佳</a:t>
            </a:r>
            <a:r>
              <a:rPr lang="en-US" altLang="zh-TW" sz="2100" dirty="0">
                <a:latin typeface="Times New Roman" pitchFamily="18" charset="0"/>
                <a:ea typeface="標楷體" pitchFamily="65" charset="-120"/>
              </a:rPr>
              <a:t>(P </a:t>
            </a:r>
            <a:r>
              <a:rPr lang="zh-TW" altLang="en-US" sz="2100" dirty="0">
                <a:latin typeface="Times New Roman" pitchFamily="18" charset="0"/>
                <a:ea typeface="標楷體" pitchFamily="65" charset="-120"/>
              </a:rPr>
              <a:t>值</a:t>
            </a:r>
            <a:r>
              <a:rPr lang="en-US" altLang="zh-TW" sz="2100" dirty="0">
                <a:latin typeface="Times New Roman" pitchFamily="18" charset="0"/>
                <a:ea typeface="標楷體" pitchFamily="65" charset="-120"/>
              </a:rPr>
              <a:t>&lt;0.05)</a:t>
            </a:r>
            <a:r>
              <a:rPr lang="zh-TW" altLang="en-US" sz="2100" dirty="0" smtClean="0">
                <a:latin typeface="Times New Roman" pitchFamily="18" charset="0"/>
                <a:ea typeface="標楷體" pitchFamily="65" charset="-120"/>
              </a:rPr>
              <a:t>，在</a:t>
            </a:r>
            <a:r>
              <a:rPr lang="zh-TW" altLang="en-US" sz="2100" dirty="0">
                <a:latin typeface="Times New Roman" pitchFamily="18" charset="0"/>
                <a:ea typeface="標楷體" pitchFamily="65" charset="-120"/>
              </a:rPr>
              <a:t>其它變項部份則不具統計顯著意義；</a:t>
            </a:r>
            <a:r>
              <a:rPr lang="zh-TW" altLang="en-US" sz="2100" dirty="0" smtClean="0">
                <a:latin typeface="Times New Roman" pitchFamily="18" charset="0"/>
                <a:ea typeface="標楷體" pitchFamily="65" charset="-120"/>
              </a:rPr>
              <a:t>在六</a:t>
            </a:r>
            <a:r>
              <a:rPr lang="zh-TW" altLang="en-US" sz="2100" dirty="0">
                <a:latin typeface="Times New Roman" pitchFamily="18" charset="0"/>
                <a:ea typeface="標楷體" pitchFamily="65" charset="-120"/>
              </a:rPr>
              <a:t>分鐘快走的距離方面，男銀髮族比女</a:t>
            </a:r>
            <a:r>
              <a:rPr lang="zh-TW" altLang="en-US" sz="2100" dirty="0" smtClean="0">
                <a:latin typeface="Times New Roman" pitchFamily="18" charset="0"/>
                <a:ea typeface="標楷體" pitchFamily="65" charset="-120"/>
              </a:rPr>
              <a:t>銀髮族平均</a:t>
            </a:r>
            <a:r>
              <a:rPr lang="zh-TW" altLang="en-US" sz="2100" dirty="0">
                <a:latin typeface="Times New Roman" pitchFamily="18" charset="0"/>
                <a:ea typeface="標楷體" pitchFamily="65" charset="-120"/>
              </a:rPr>
              <a:t>多走了</a:t>
            </a:r>
            <a:r>
              <a:rPr lang="en-US" altLang="zh-TW" sz="2100" dirty="0">
                <a:latin typeface="Times New Roman" pitchFamily="18" charset="0"/>
                <a:ea typeface="標楷體" pitchFamily="65" charset="-120"/>
              </a:rPr>
              <a:t>35.12 </a:t>
            </a:r>
            <a:r>
              <a:rPr lang="zh-TW" altLang="en-US" sz="2100" dirty="0">
                <a:latin typeface="Times New Roman" pitchFamily="18" charset="0"/>
                <a:ea typeface="標楷體" pitchFamily="65" charset="-120"/>
              </a:rPr>
              <a:t>公尺，在三十秒</a:t>
            </a:r>
            <a:r>
              <a:rPr lang="zh-TW" altLang="en-US" sz="2100" dirty="0" smtClean="0">
                <a:latin typeface="Times New Roman" pitchFamily="18" charset="0"/>
                <a:ea typeface="標楷體" pitchFamily="65" charset="-120"/>
              </a:rPr>
              <a:t>連續</a:t>
            </a:r>
            <a:r>
              <a:rPr lang="zh-TW" altLang="en-US" sz="2100" dirty="0">
                <a:latin typeface="Times New Roman" pitchFamily="18" charset="0"/>
                <a:ea typeface="標楷體" pitchFamily="65" charset="-120"/>
              </a:rPr>
              <a:t>坐椅站立次數方面，男銀髮族比女</a:t>
            </a:r>
            <a:r>
              <a:rPr lang="zh-TW" altLang="en-US" sz="2100" dirty="0" smtClean="0">
                <a:latin typeface="Times New Roman" pitchFamily="18" charset="0"/>
                <a:ea typeface="標楷體" pitchFamily="65" charset="-120"/>
              </a:rPr>
              <a:t>銀髮族平均</a:t>
            </a:r>
            <a:r>
              <a:rPr lang="zh-TW" altLang="en-US" sz="2100" dirty="0">
                <a:latin typeface="Times New Roman" pitchFamily="18" charset="0"/>
                <a:ea typeface="標楷體" pitchFamily="65" charset="-120"/>
              </a:rPr>
              <a:t>多</a:t>
            </a:r>
            <a:r>
              <a:rPr lang="en-US" altLang="zh-TW" sz="2100" dirty="0">
                <a:latin typeface="Times New Roman" pitchFamily="18" charset="0"/>
                <a:ea typeface="標楷體" pitchFamily="65" charset="-120"/>
              </a:rPr>
              <a:t>1.11 </a:t>
            </a:r>
            <a:r>
              <a:rPr lang="zh-TW" altLang="en-US" sz="2100" dirty="0">
                <a:latin typeface="Times New Roman" pitchFamily="18" charset="0"/>
                <a:ea typeface="標楷體" pitchFamily="65" charset="-120"/>
              </a:rPr>
              <a:t>次，在肺活量方面，男</a:t>
            </a:r>
            <a:r>
              <a:rPr lang="zh-TW" altLang="en-US" sz="2100" dirty="0" smtClean="0">
                <a:latin typeface="Times New Roman" pitchFamily="18" charset="0"/>
                <a:ea typeface="標楷體" pitchFamily="65" charset="-120"/>
              </a:rPr>
              <a:t>銀髮族</a:t>
            </a:r>
            <a:r>
              <a:rPr lang="zh-TW" altLang="en-US" sz="2100" dirty="0">
                <a:latin typeface="Times New Roman" pitchFamily="18" charset="0"/>
                <a:ea typeface="標楷體" pitchFamily="65" charset="-120"/>
              </a:rPr>
              <a:t>比女銀髮</a:t>
            </a:r>
            <a:r>
              <a:rPr lang="zh-TW" altLang="en-US" sz="2100" dirty="0" smtClean="0">
                <a:latin typeface="Times New Roman" pitchFamily="18" charset="0"/>
                <a:ea typeface="標楷體" pitchFamily="65" charset="-120"/>
              </a:rPr>
              <a:t>族均均</a:t>
            </a:r>
            <a:r>
              <a:rPr lang="zh-TW" altLang="en-US" sz="2100" dirty="0">
                <a:latin typeface="Times New Roman" pitchFamily="18" charset="0"/>
                <a:ea typeface="標楷體" pitchFamily="65" charset="-120"/>
              </a:rPr>
              <a:t>高了</a:t>
            </a:r>
            <a:r>
              <a:rPr lang="en-US" altLang="zh-TW" sz="2100" dirty="0">
                <a:latin typeface="Times New Roman" pitchFamily="18" charset="0"/>
                <a:ea typeface="標楷體" pitchFamily="65" charset="-120"/>
              </a:rPr>
              <a:t>0.57 </a:t>
            </a:r>
            <a:r>
              <a:rPr lang="zh-TW" altLang="en-US" sz="2100" dirty="0">
                <a:latin typeface="Times New Roman" pitchFamily="18" charset="0"/>
                <a:ea typeface="標楷體" pitchFamily="65" charset="-120"/>
              </a:rPr>
              <a:t>公升。</a:t>
            </a:r>
            <a:endParaRPr lang="en-US" altLang="zh-TW" sz="2100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200" dirty="0">
                <a:latin typeface="Times New Roman" pitchFamily="18" charset="0"/>
                <a:ea typeface="標楷體" pitchFamily="65" charset="-120"/>
              </a:rPr>
              <a:t>	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30"/>
          <a:stretch/>
        </p:blipFill>
        <p:spPr bwMode="auto">
          <a:xfrm>
            <a:off x="182179" y="3645024"/>
            <a:ext cx="8640960" cy="2843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24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佈景主題3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溫和</Template>
  <TotalTime>228</TotalTime>
  <Words>1814</Words>
  <Application>Microsoft Office PowerPoint</Application>
  <PresentationFormat>如螢幕大小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佈景主題3</vt:lpstr>
      <vt:lpstr>台灣首府大學休閒管理系 108學年度期末專題報告</vt:lpstr>
      <vt:lpstr>簡介</vt:lpstr>
      <vt:lpstr>簡介-續</vt:lpstr>
      <vt:lpstr>研究目的與問題</vt:lpstr>
      <vt:lpstr>研究目的-續</vt:lpstr>
      <vt:lpstr>研究範圍與限制</vt:lpstr>
      <vt:lpstr>研究方法-研究工具</vt:lpstr>
      <vt:lpstr>研究方法-研究程序</vt:lpstr>
      <vt:lpstr>結果-1</vt:lpstr>
      <vt:lpstr>結果-2</vt:lpstr>
      <vt:lpstr>結果-3</vt:lpstr>
      <vt:lpstr>結果-4</vt:lpstr>
      <vt:lpstr>討論</vt:lpstr>
      <vt:lpstr>討論-續</vt:lpstr>
      <vt:lpstr>建議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Nancy</dc:creator>
  <cp:lastModifiedBy>Admin</cp:lastModifiedBy>
  <cp:revision>27</cp:revision>
  <dcterms:created xsi:type="dcterms:W3CDTF">2012-12-07T07:59:04Z</dcterms:created>
  <dcterms:modified xsi:type="dcterms:W3CDTF">2020-02-18T01:07:35Z</dcterms:modified>
</cp:coreProperties>
</file>